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22"/>
  </p:notesMasterIdLst>
  <p:sldIdLst>
    <p:sldId id="264" r:id="rId5"/>
    <p:sldId id="265" r:id="rId6"/>
    <p:sldId id="259" r:id="rId7"/>
    <p:sldId id="268" r:id="rId8"/>
    <p:sldId id="277" r:id="rId9"/>
    <p:sldId id="266" r:id="rId10"/>
    <p:sldId id="280" r:id="rId11"/>
    <p:sldId id="281" r:id="rId12"/>
    <p:sldId id="282" r:id="rId13"/>
    <p:sldId id="276" r:id="rId14"/>
    <p:sldId id="267" r:id="rId15"/>
    <p:sldId id="278" r:id="rId16"/>
    <p:sldId id="272" r:id="rId17"/>
    <p:sldId id="273" r:id="rId18"/>
    <p:sldId id="274" r:id="rId19"/>
    <p:sldId id="275" r:id="rId20"/>
    <p:sldId id="260"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ie Sendze"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1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900" y="-59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DF932B-83DC-4E57-B0DE-A2CE24EEE19C}" type="datetimeFigureOut">
              <a:rPr lang="en-US" smtClean="0"/>
              <a:pPr/>
              <a:t>1/8/2014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5E8E99-545C-4A49-8506-0905DA47FE13}" type="slidenum">
              <a:rPr lang="en-US" smtClean="0"/>
              <a:pPr/>
              <a:t>‹#›</a:t>
            </a:fld>
            <a:endParaRPr lang="en-US" dirty="0"/>
          </a:p>
        </p:txBody>
      </p:sp>
    </p:spTree>
    <p:extLst>
      <p:ext uri="{BB962C8B-B14F-4D97-AF65-F5344CB8AC3E}">
        <p14:creationId xmlns:p14="http://schemas.microsoft.com/office/powerpoint/2010/main" val="2194580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E8E99-545C-4A49-8506-0905DA47FE13}" type="slidenum">
              <a:rPr lang="en-US" smtClean="0"/>
              <a:pPr/>
              <a:t>1</a:t>
            </a:fld>
            <a:endParaRPr lang="en-US" dirty="0"/>
          </a:p>
        </p:txBody>
      </p:sp>
    </p:spTree>
    <p:extLst>
      <p:ext uri="{BB962C8B-B14F-4D97-AF65-F5344CB8AC3E}">
        <p14:creationId xmlns:p14="http://schemas.microsoft.com/office/powerpoint/2010/main" val="33172602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Elevator speech</a:t>
            </a:r>
            <a:endParaRPr lang="en-US" dirty="0"/>
          </a:p>
        </p:txBody>
      </p:sp>
      <p:sp>
        <p:nvSpPr>
          <p:cNvPr id="4" name="Slide Number Placeholder 3"/>
          <p:cNvSpPr>
            <a:spLocks noGrp="1"/>
          </p:cNvSpPr>
          <p:nvPr>
            <p:ph type="sldNum" sz="quarter" idx="10"/>
          </p:nvPr>
        </p:nvSpPr>
        <p:spPr/>
        <p:txBody>
          <a:bodyPr/>
          <a:lstStyle/>
          <a:p>
            <a:fld id="{DE5E8E99-545C-4A49-8506-0905DA47FE13}" type="slidenum">
              <a:rPr lang="en-US" smtClean="0"/>
              <a:pPr/>
              <a:t>2</a:t>
            </a:fld>
            <a:endParaRPr lang="en-US" dirty="0"/>
          </a:p>
        </p:txBody>
      </p:sp>
    </p:spTree>
    <p:extLst>
      <p:ext uri="{BB962C8B-B14F-4D97-AF65-F5344CB8AC3E}">
        <p14:creationId xmlns:p14="http://schemas.microsoft.com/office/powerpoint/2010/main" val="30521519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E8E99-545C-4A49-8506-0905DA47FE13}"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E5E8E99-545C-4A49-8506-0905DA47FE13}" type="slidenum">
              <a:rPr lang="en-US" smtClean="0"/>
              <a:pPr/>
              <a:t>7</a:t>
            </a:fld>
            <a:endParaRPr lang="en-US"/>
          </a:p>
        </p:txBody>
      </p:sp>
    </p:spTree>
    <p:extLst>
      <p:ext uri="{BB962C8B-B14F-4D97-AF65-F5344CB8AC3E}">
        <p14:creationId xmlns:p14="http://schemas.microsoft.com/office/powerpoint/2010/main" val="3753054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E5E8E99-545C-4A49-8506-0905DA47FE13}" type="slidenum">
              <a:rPr lang="en-US" smtClean="0"/>
              <a:pPr/>
              <a:t>17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11E3D7-3CCF-450B-B837-01321C8DA89F}" type="datetime1">
              <a:rPr lang="en-US" smtClean="0"/>
              <a:t>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DD6215-3058-4173-8E81-EF6690FB3F5B}" type="datetime1">
              <a:rPr lang="en-US" smtClean="0"/>
              <a:t>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B45094-8380-46EC-AD93-983D1262B79B}" type="datetime1">
              <a:rPr lang="en-US" smtClean="0"/>
              <a:t>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C7DA21F-5665-42D9-9D01-E9D9164CF989}" type="datetime1">
              <a:rPr lang="en-US" smtClean="0"/>
              <a:t>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FAC60F-65CE-4686-B593-3A72FA2E3346}" type="datetime1">
              <a:rPr lang="en-US" smtClean="0"/>
              <a:t>1/8/2014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EA8522-90B8-417C-A688-8982BA689777}" type="datetime1">
              <a:rPr lang="en-US" smtClean="0"/>
              <a:t>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59E3E0D-4C8A-4C75-82E2-0E8D5F5C642B}" type="datetime1">
              <a:rPr lang="en-US" smtClean="0"/>
              <a:t>1/8/2014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D18B24-1112-46D8-9178-543C2EB287A3}" type="datetime1">
              <a:rPr lang="en-US" smtClean="0"/>
              <a:t>1/8/2014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20BF9-8AF1-4FB2-912A-2F658CF95066}" type="datetime1">
              <a:rPr lang="en-US" smtClean="0"/>
              <a:t>1/8/2014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4149AA-D95D-4AF2-8A16-8FB7AD9162AD}" type="datetime1">
              <a:rPr lang="en-US" smtClean="0"/>
              <a:t>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F43BED-9F56-4E62-ACBB-70369135DC69}" type="datetime1">
              <a:rPr lang="en-US" smtClean="0"/>
              <a:t>1/8/2014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013516-D33C-4AD9-AA21-18F8F840099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000" r="-1000" b="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1FAA8-C722-4687-8B62-428AE84720A4}" type="datetime1">
              <a:rPr lang="en-US" smtClean="0"/>
              <a:t>1/8/2014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13516-D33C-4AD9-AA21-18F8F84009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dirty="0" smtClean="0"/>
              <a:t>SIM- Data </a:t>
            </a:r>
            <a:r>
              <a:rPr lang="en-US" b="1" dirty="0"/>
              <a:t>Infrastructure</a:t>
            </a:r>
            <a:br>
              <a:rPr lang="en-US" b="1" dirty="0"/>
            </a:br>
            <a:r>
              <a:rPr lang="en-US" b="1" dirty="0"/>
              <a:t>Subcommittee</a:t>
            </a:r>
            <a:endParaRPr lang="en-US" dirty="0"/>
          </a:p>
        </p:txBody>
      </p:sp>
      <p:sp>
        <p:nvSpPr>
          <p:cNvPr id="6" name="Subtitle 5"/>
          <p:cNvSpPr>
            <a:spLocks noGrp="1"/>
          </p:cNvSpPr>
          <p:nvPr>
            <p:ph type="subTitle" idx="1"/>
          </p:nvPr>
        </p:nvSpPr>
        <p:spPr/>
        <p:txBody>
          <a:bodyPr/>
          <a:lstStyle/>
          <a:p>
            <a:r>
              <a:rPr lang="en-US" dirty="0" smtClean="0">
                <a:solidFill>
                  <a:srgbClr val="007176"/>
                </a:solidFill>
              </a:rPr>
              <a:t>January 8, 2014</a:t>
            </a:r>
            <a:endParaRPr lang="en-US" dirty="0">
              <a:solidFill>
                <a:srgbClr val="007176"/>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457200"/>
            <a:ext cx="28194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1941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Examples of Data Challenges &amp; Opportunities</a:t>
            </a:r>
            <a:endParaRPr lang="en-US" sz="3600" b="1" dirty="0"/>
          </a:p>
        </p:txBody>
      </p:sp>
      <p:sp>
        <p:nvSpPr>
          <p:cNvPr id="3" name="Content Placeholder 2"/>
          <p:cNvSpPr>
            <a:spLocks noGrp="1"/>
          </p:cNvSpPr>
          <p:nvPr>
            <p:ph idx="1"/>
          </p:nvPr>
        </p:nvSpPr>
        <p:spPr>
          <a:xfrm>
            <a:off x="457200" y="1752600"/>
            <a:ext cx="8229600" cy="4373563"/>
          </a:xfrm>
        </p:spPr>
        <p:txBody>
          <a:bodyPr>
            <a:normAutofit lnSpcReduction="10000"/>
          </a:bodyPr>
          <a:lstStyle/>
          <a:p>
            <a:r>
              <a:rPr lang="en-US" dirty="0" smtClean="0"/>
              <a:t>Not all ambulatory/primary care practices are connected to HealthInfoNet</a:t>
            </a:r>
          </a:p>
          <a:p>
            <a:pPr lvl="1"/>
            <a:r>
              <a:rPr lang="en-US" sz="2600" dirty="0" smtClean="0"/>
              <a:t>Can’t report quality measures for Accountable Communities or Behavioral Health Homes</a:t>
            </a:r>
          </a:p>
          <a:p>
            <a:pPr lvl="1"/>
            <a:r>
              <a:rPr lang="en-US" sz="2600" dirty="0" smtClean="0"/>
              <a:t>Can’t provide ED notification services</a:t>
            </a:r>
          </a:p>
          <a:p>
            <a:pPr marL="457200" lvl="1" indent="0">
              <a:buNone/>
            </a:pPr>
            <a:endParaRPr lang="en-US" sz="2600" dirty="0" smtClean="0"/>
          </a:p>
          <a:p>
            <a:r>
              <a:rPr lang="en-US" dirty="0" smtClean="0"/>
              <a:t>Lack of </a:t>
            </a:r>
            <a:r>
              <a:rPr lang="en-US" dirty="0"/>
              <a:t>d</a:t>
            </a:r>
            <a:r>
              <a:rPr lang="en-US" dirty="0" smtClean="0"/>
              <a:t>ata interoperability of clinical data that is needed to assess impact of quality improvement work </a:t>
            </a:r>
          </a:p>
          <a:p>
            <a:pPr marL="457200" lvl="1" indent="0">
              <a:buNone/>
            </a:pPr>
            <a:endParaRPr lang="en-US" dirty="0"/>
          </a:p>
        </p:txBody>
      </p:sp>
      <p:sp>
        <p:nvSpPr>
          <p:cNvPr id="4" name="Slide Number Placeholder 3"/>
          <p:cNvSpPr>
            <a:spLocks noGrp="1"/>
          </p:cNvSpPr>
          <p:nvPr>
            <p:ph type="sldNum" sz="quarter" idx="12"/>
          </p:nvPr>
        </p:nvSpPr>
        <p:spPr>
          <a:xfrm>
            <a:off x="228600" y="6400800"/>
            <a:ext cx="2133600" cy="365125"/>
          </a:xfrm>
        </p:spPr>
        <p:txBody>
          <a:bodyPr/>
          <a:lstStyle/>
          <a:p>
            <a:pPr algn="l"/>
            <a:fld id="{E4013516-D33C-4AD9-AA21-18F8F8400992}" type="slidenum">
              <a:rPr lang="en-US" smtClean="0"/>
              <a:pPr algn="l"/>
              <a:t>10</a:t>
            </a:fld>
            <a:endParaRPr lang="en-US" dirty="0"/>
          </a:p>
        </p:txBody>
      </p:sp>
    </p:spTree>
    <p:extLst>
      <p:ext uri="{BB962C8B-B14F-4D97-AF65-F5344CB8AC3E}">
        <p14:creationId xmlns:p14="http://schemas.microsoft.com/office/powerpoint/2010/main" val="837159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Payment Reform Subcommittee Charge Statement</a:t>
            </a:r>
            <a:endParaRPr lang="en-US" sz="3600"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dirty="0"/>
              <a:t>T</a:t>
            </a:r>
            <a:r>
              <a:rPr lang="en-US" dirty="0" smtClean="0"/>
              <a:t>he </a:t>
            </a:r>
            <a:r>
              <a:rPr lang="en-US" dirty="0"/>
              <a:t>Payment Reform subcommittee will help guide the SIM work related to value based insurance design; work around the identification and reporting of total cost of care, including behavioral health care; an Accountable Care Organization learning collaborative facilitated by the Maine Health Management Coalition; and the development and implementation of alternative, innovative payment models. The subcommittee </a:t>
            </a:r>
            <a:r>
              <a:rPr lang="en-US" u="sng" dirty="0"/>
              <a:t>will develop consensus on core measures sets for ACO performance and will assist in guiding the claims based analytics and performance measures used for public and provider reporting</a:t>
            </a:r>
            <a:r>
              <a:rPr lang="en-US" dirty="0"/>
              <a:t>, including payment reform. This subcommittee will also be concerned with efforts to educate and engage the public around issues related to payment reform in Maine. </a:t>
            </a:r>
          </a:p>
        </p:txBody>
      </p:sp>
      <p:sp>
        <p:nvSpPr>
          <p:cNvPr id="4" name="Slide Number Placeholder 3"/>
          <p:cNvSpPr>
            <a:spLocks noGrp="1"/>
          </p:cNvSpPr>
          <p:nvPr>
            <p:ph type="sldNum" sz="quarter" idx="12"/>
          </p:nvPr>
        </p:nvSpPr>
        <p:spPr>
          <a:xfrm>
            <a:off x="3200400" y="6191250"/>
            <a:ext cx="2133600" cy="365125"/>
          </a:xfrm>
        </p:spPr>
        <p:txBody>
          <a:bodyPr/>
          <a:lstStyle/>
          <a:p>
            <a:pPr algn="ctr"/>
            <a:fld id="{E4013516-D33C-4AD9-AA21-18F8F8400992}" type="slidenum">
              <a:rPr lang="en-US" smtClean="0"/>
              <a:pPr algn="ctr"/>
              <a:t>11</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5600700"/>
            <a:ext cx="2286000" cy="1181100"/>
          </a:xfrm>
          <a:prstGeom prst="rect">
            <a:avLst/>
          </a:prstGeom>
        </p:spPr>
      </p:pic>
    </p:spTree>
    <p:extLst>
      <p:ext uri="{BB962C8B-B14F-4D97-AF65-F5344CB8AC3E}">
        <p14:creationId xmlns:p14="http://schemas.microsoft.com/office/powerpoint/2010/main" val="3831378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Subcommittee Scope Overlap between </a:t>
            </a:r>
            <a:r>
              <a:rPr lang="en-US" sz="3600" dirty="0" smtClean="0"/>
              <a:t>Payment Reform </a:t>
            </a:r>
            <a:r>
              <a:rPr lang="en-US" sz="3600" dirty="0"/>
              <a:t>and DIS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57095125"/>
              </p:ext>
            </p:extLst>
          </p:nvPr>
        </p:nvGraphicFramePr>
        <p:xfrm>
          <a:off x="685800" y="1600200"/>
          <a:ext cx="7397750" cy="4696460"/>
        </p:xfrm>
        <a:graphic>
          <a:graphicData uri="http://schemas.openxmlformats.org/drawingml/2006/table">
            <a:tbl>
              <a:tblPr firstRow="1" firstCol="1" bandRow="1">
                <a:tableStyleId>{5940675A-B579-460E-94D1-54222C63F5DA}</a:tableStyleId>
              </a:tblPr>
              <a:tblGrid>
                <a:gridCol w="3807665"/>
                <a:gridCol w="3590085"/>
              </a:tblGrid>
              <a:tr h="381000">
                <a:tc>
                  <a:txBody>
                    <a:bodyPr/>
                    <a:lstStyle/>
                    <a:p>
                      <a:pPr marL="0" marR="0" indent="0" algn="l" defTabSz="914400" rtl="0" eaLnBrk="1" fontAlgn="auto" latinLnBrk="0" hangingPunct="1">
                        <a:lnSpc>
                          <a:spcPct val="115000"/>
                        </a:lnSpc>
                        <a:spcBef>
                          <a:spcPts val="0"/>
                        </a:spcBef>
                        <a:spcAft>
                          <a:spcPts val="1000"/>
                        </a:spcAft>
                        <a:buClrTx/>
                        <a:buSzTx/>
                        <a:buFont typeface="Arial" panose="020B0604020202020204" pitchFamily="34" charset="0"/>
                        <a:buNone/>
                        <a:tabLst/>
                        <a:defRPr/>
                      </a:pPr>
                      <a:r>
                        <a:rPr lang="en-US" sz="1800" b="1" kern="1200" dirty="0" smtClean="0">
                          <a:solidFill>
                            <a:schemeClr val="tx2">
                              <a:lumMod val="75000"/>
                            </a:schemeClr>
                          </a:solidFill>
                          <a:effectLst/>
                          <a:latin typeface="+mn-lt"/>
                          <a:ea typeface="+mn-ea"/>
                          <a:cs typeface="+mn-cs"/>
                        </a:rPr>
                        <a:t>Payment Reform</a:t>
                      </a:r>
                      <a:endParaRPr lang="en-US" sz="1800" b="1" kern="1200" dirty="0">
                        <a:solidFill>
                          <a:schemeClr val="tx2">
                            <a:lumMod val="75000"/>
                          </a:schemeClr>
                        </a:solidFill>
                        <a:effectLst/>
                        <a:latin typeface="+mn-lt"/>
                        <a:ea typeface="+mn-ea"/>
                        <a:cs typeface="+mn-cs"/>
                      </a:endParaRPr>
                    </a:p>
                  </a:txBody>
                  <a:tcPr marL="68580" marR="68580" marT="0" marB="0"/>
                </a:tc>
                <a:tc>
                  <a:txBody>
                    <a:bodyPr/>
                    <a:lstStyle/>
                    <a:p>
                      <a:pPr marL="32385" marR="0" algn="l">
                        <a:lnSpc>
                          <a:spcPct val="115000"/>
                        </a:lnSpc>
                        <a:spcBef>
                          <a:spcPts val="0"/>
                        </a:spcBef>
                        <a:spcAft>
                          <a:spcPts val="1000"/>
                        </a:spcAft>
                      </a:pPr>
                      <a:r>
                        <a:rPr lang="en-US" sz="1800" b="1" kern="1200" dirty="0" smtClean="0">
                          <a:solidFill>
                            <a:schemeClr val="tx1"/>
                          </a:solidFill>
                          <a:effectLst/>
                          <a:latin typeface="+mn-lt"/>
                          <a:ea typeface="+mn-ea"/>
                          <a:cs typeface="+mn-cs"/>
                        </a:rPr>
                        <a:t>Data Infrastructure</a:t>
                      </a:r>
                      <a:endParaRPr lang="en-US" sz="1800" b="1" kern="1200" dirty="0">
                        <a:solidFill>
                          <a:schemeClr val="tx1"/>
                        </a:solidFill>
                        <a:effectLst/>
                        <a:latin typeface="+mn-lt"/>
                        <a:ea typeface="+mn-ea"/>
                        <a:cs typeface="+mn-cs"/>
                      </a:endParaRPr>
                    </a:p>
                  </a:txBody>
                  <a:tcPr marL="68580" marR="68580" marT="0" marB="0"/>
                </a:tc>
              </a:tr>
              <a:tr h="3977720">
                <a:tc>
                  <a:txBody>
                    <a:bodyPr/>
                    <a:lstStyle/>
                    <a:p>
                      <a:pPr marL="171450" marR="0" indent="-171450" algn="l">
                        <a:lnSpc>
                          <a:spcPct val="115000"/>
                        </a:lnSpc>
                        <a:spcBef>
                          <a:spcPts val="0"/>
                        </a:spcBef>
                        <a:spcAft>
                          <a:spcPts val="1000"/>
                        </a:spcAft>
                        <a:buFont typeface="Arial" panose="020B0604020202020204" pitchFamily="34" charset="0"/>
                        <a:buChar char="•"/>
                      </a:pPr>
                      <a:r>
                        <a:rPr lang="en-US" sz="1400" b="1" dirty="0" smtClean="0">
                          <a:solidFill>
                            <a:schemeClr val="tx2">
                              <a:lumMod val="75000"/>
                            </a:schemeClr>
                          </a:solidFill>
                          <a:effectLst/>
                        </a:rPr>
                        <a:t>Align </a:t>
                      </a:r>
                      <a:r>
                        <a:rPr lang="en-US" sz="1400" b="1" dirty="0">
                          <a:solidFill>
                            <a:schemeClr val="tx2">
                              <a:lumMod val="75000"/>
                            </a:schemeClr>
                          </a:solidFill>
                          <a:effectLst/>
                        </a:rPr>
                        <a:t>innovative payment strategies (e.g. Shared Savings Accountable Care Organization models</a:t>
                      </a:r>
                      <a:r>
                        <a:rPr lang="en-US" sz="1400" b="1" dirty="0" smtClean="0">
                          <a:solidFill>
                            <a:schemeClr val="tx2">
                              <a:lumMod val="75000"/>
                            </a:schemeClr>
                          </a:solidFill>
                          <a:effectLst/>
                        </a:rPr>
                        <a:t>)</a:t>
                      </a:r>
                    </a:p>
                    <a:p>
                      <a:pPr marL="171450"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400" b="1" dirty="0" smtClean="0">
                          <a:solidFill>
                            <a:schemeClr val="tx2">
                              <a:lumMod val="75000"/>
                            </a:schemeClr>
                          </a:solidFill>
                          <a:effectLst/>
                        </a:rPr>
                        <a:t>Inform development of MaineCare Accountable Communities initiative</a:t>
                      </a:r>
                    </a:p>
                    <a:p>
                      <a:pPr marL="171450"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400" b="1" dirty="0" smtClean="0">
                          <a:solidFill>
                            <a:schemeClr val="tx2">
                              <a:lumMod val="75000"/>
                            </a:schemeClr>
                          </a:solidFill>
                          <a:effectLst/>
                        </a:rPr>
                        <a:t>Promote Value Based Insurance Design</a:t>
                      </a:r>
                    </a:p>
                    <a:p>
                      <a:pPr marL="171450"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400" b="1" dirty="0" smtClean="0">
                          <a:solidFill>
                            <a:schemeClr val="tx2">
                              <a:lumMod val="75000"/>
                            </a:schemeClr>
                          </a:solidFill>
                          <a:effectLst/>
                        </a:rPr>
                        <a:t>Inform the process of identifying cost drivers and the development of payment reform strategies being undertaken by the Health Care and Behavioral Health Care Cost Workgroups, as well as the Accountable Care Implementation workgroup</a:t>
                      </a:r>
                      <a:endParaRPr lang="en-US" sz="1400" b="1" dirty="0" smtClean="0">
                        <a:solidFill>
                          <a:schemeClr val="tx2">
                            <a:lumMod val="75000"/>
                          </a:schemeClr>
                        </a:solidFill>
                        <a:effectLst/>
                        <a:latin typeface="Calibri"/>
                        <a:ea typeface="Calibri"/>
                        <a:cs typeface="Calibri"/>
                      </a:endParaRPr>
                    </a:p>
                    <a:p>
                      <a:pPr marL="171450"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endParaRPr lang="en-US" sz="1400" b="1" dirty="0" smtClean="0">
                        <a:solidFill>
                          <a:schemeClr val="tx2">
                            <a:lumMod val="75000"/>
                          </a:schemeClr>
                        </a:solidFill>
                        <a:effectLst/>
                        <a:latin typeface="Calibri"/>
                        <a:ea typeface="Calibri"/>
                        <a:cs typeface="Calibri"/>
                      </a:endParaRPr>
                    </a:p>
                    <a:p>
                      <a:pPr marL="171450" marR="0" indent="-171450" algn="l">
                        <a:lnSpc>
                          <a:spcPct val="115000"/>
                        </a:lnSpc>
                        <a:spcBef>
                          <a:spcPts val="0"/>
                        </a:spcBef>
                        <a:spcAft>
                          <a:spcPts val="1000"/>
                        </a:spcAft>
                        <a:buFont typeface="Arial" panose="020B0604020202020204" pitchFamily="34" charset="0"/>
                        <a:buChar char="•"/>
                      </a:pPr>
                      <a:endParaRPr lang="en-US" sz="1400" b="1" dirty="0">
                        <a:solidFill>
                          <a:schemeClr val="tx2">
                            <a:lumMod val="75000"/>
                          </a:schemeClr>
                        </a:solidFill>
                        <a:effectLst/>
                        <a:latin typeface="Calibri"/>
                        <a:ea typeface="Calibri"/>
                        <a:cs typeface="Calibri"/>
                      </a:endParaRPr>
                    </a:p>
                  </a:txBody>
                  <a:tcPr marL="68580" marR="68580" marT="0" marB="0"/>
                </a:tc>
                <a:tc>
                  <a:txBody>
                    <a:bodyPr/>
                    <a:lstStyle/>
                    <a:p>
                      <a:pPr marL="203835" marR="0" indent="-171450" algn="l">
                        <a:lnSpc>
                          <a:spcPct val="115000"/>
                        </a:lnSpc>
                        <a:spcBef>
                          <a:spcPts val="0"/>
                        </a:spcBef>
                        <a:spcAft>
                          <a:spcPts val="1000"/>
                        </a:spcAft>
                        <a:buFont typeface="Arial" panose="020B0604020202020204" pitchFamily="34" charset="0"/>
                        <a:buChar char="•"/>
                      </a:pPr>
                      <a:r>
                        <a:rPr lang="en-US" sz="1600" b="1" dirty="0" smtClean="0">
                          <a:effectLst/>
                        </a:rPr>
                        <a:t>Assess </a:t>
                      </a:r>
                      <a:r>
                        <a:rPr lang="en-US" sz="1600" b="1" dirty="0">
                          <a:effectLst/>
                        </a:rPr>
                        <a:t>data </a:t>
                      </a:r>
                      <a:r>
                        <a:rPr lang="en-US" sz="1600" b="1" dirty="0" smtClean="0">
                          <a:effectLst/>
                        </a:rPr>
                        <a:t>availability in support of payment reform (</a:t>
                      </a:r>
                      <a:r>
                        <a:rPr lang="en-US" sz="1600" b="1" dirty="0">
                          <a:effectLst/>
                        </a:rPr>
                        <a:t>Clinical, </a:t>
                      </a:r>
                      <a:r>
                        <a:rPr lang="en-US" sz="1600" b="1" dirty="0" smtClean="0">
                          <a:effectLst/>
                        </a:rPr>
                        <a:t>Claims/Administrative)</a:t>
                      </a:r>
                    </a:p>
                    <a:p>
                      <a:pPr marL="203835"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600" b="1" dirty="0" smtClean="0">
                          <a:effectLst/>
                        </a:rPr>
                        <a:t>Inform plan for reporting of clinical quality metrics under Accountable Communities </a:t>
                      </a:r>
                      <a:endParaRPr lang="en-US" sz="1600" b="1" dirty="0" smtClean="0">
                        <a:effectLst/>
                        <a:latin typeface="Calibri"/>
                        <a:ea typeface="Calibri"/>
                        <a:cs typeface="Calibri"/>
                      </a:endParaRPr>
                    </a:p>
                    <a:p>
                      <a:pPr marL="32385" marR="0" indent="0" algn="l">
                        <a:lnSpc>
                          <a:spcPct val="115000"/>
                        </a:lnSpc>
                        <a:spcBef>
                          <a:spcPts val="0"/>
                        </a:spcBef>
                        <a:spcAft>
                          <a:spcPts val="1000"/>
                        </a:spcAft>
                        <a:buFont typeface="Arial" panose="020B0604020202020204" pitchFamily="34" charset="0"/>
                        <a:buNone/>
                      </a:pPr>
                      <a:endParaRPr lang="en-US" sz="1100" b="1" dirty="0">
                        <a:effectLst/>
                        <a:latin typeface="Calibri"/>
                        <a:ea typeface="Calibri"/>
                        <a:cs typeface="Calibri"/>
                      </a:endParaRPr>
                    </a:p>
                  </a:txBody>
                  <a:tcPr marL="68580" marR="68580" marT="0" marB="0"/>
                </a:tc>
              </a:tr>
            </a:tbl>
          </a:graphicData>
        </a:graphic>
      </p:graphicFrame>
      <p:sp>
        <p:nvSpPr>
          <p:cNvPr id="4" name="Slide Number Placeholder 3"/>
          <p:cNvSpPr>
            <a:spLocks noGrp="1"/>
          </p:cNvSpPr>
          <p:nvPr>
            <p:ph type="sldNum" sz="quarter" idx="12"/>
          </p:nvPr>
        </p:nvSpPr>
        <p:spPr>
          <a:xfrm>
            <a:off x="228600" y="6400800"/>
            <a:ext cx="2133600" cy="365125"/>
          </a:xfrm>
        </p:spPr>
        <p:txBody>
          <a:bodyPr/>
          <a:lstStyle/>
          <a:p>
            <a:pPr algn="l"/>
            <a:fld id="{E4013516-D33C-4AD9-AA21-18F8F8400992}" type="slidenum">
              <a:rPr lang="en-US" smtClean="0"/>
              <a:pPr algn="l"/>
              <a:t>12</a:t>
            </a:fld>
            <a:endParaRPr lang="en-US" dirty="0"/>
          </a:p>
        </p:txBody>
      </p:sp>
    </p:spTree>
    <p:extLst>
      <p:ext uri="{BB962C8B-B14F-4D97-AF65-F5344CB8AC3E}">
        <p14:creationId xmlns:p14="http://schemas.microsoft.com/office/powerpoint/2010/main" val="3692680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PTE Features</a:t>
            </a:r>
            <a:endParaRPr lang="en-US" dirty="0"/>
          </a:p>
        </p:txBody>
      </p:sp>
      <p:sp>
        <p:nvSpPr>
          <p:cNvPr id="3" name="Content Placeholder 2"/>
          <p:cNvSpPr>
            <a:spLocks noGrp="1"/>
          </p:cNvSpPr>
          <p:nvPr>
            <p:ph idx="1"/>
          </p:nvPr>
        </p:nvSpPr>
        <p:spPr/>
        <p:txBody>
          <a:bodyPr/>
          <a:lstStyle/>
          <a:p>
            <a:r>
              <a:rPr lang="en-US" dirty="0" smtClean="0"/>
              <a:t>Multi-stakeholder program established to:</a:t>
            </a:r>
          </a:p>
          <a:p>
            <a:pPr lvl="1"/>
            <a:r>
              <a:rPr lang="en-US" dirty="0" smtClean="0"/>
              <a:t>Vet measures (primarily produced by national organizations)</a:t>
            </a:r>
          </a:p>
          <a:p>
            <a:pPr lvl="1"/>
            <a:r>
              <a:rPr lang="en-US" dirty="0" smtClean="0"/>
              <a:t>Assign value for public reporting</a:t>
            </a:r>
          </a:p>
          <a:p>
            <a:pPr lvl="1"/>
            <a:r>
              <a:rPr lang="en-US" dirty="0" smtClean="0"/>
              <a:t>Recommend how to publicly report results</a:t>
            </a:r>
            <a:endParaRPr lang="en-US" dirty="0"/>
          </a:p>
        </p:txBody>
      </p:sp>
      <p:pic>
        <p:nvPicPr>
          <p:cNvPr id="1026" name="Picture 2" descr="C:\Users\FJohnson\AppData\Local\Microsoft\Windows\Temporary Internet Files\Content.Outlook\AY3P6A4L\mhmc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096000"/>
            <a:ext cx="1389888" cy="43281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a:xfrm>
            <a:off x="2819400" y="6312408"/>
            <a:ext cx="2133600" cy="365125"/>
          </a:xfrm>
        </p:spPr>
        <p:txBody>
          <a:bodyPr/>
          <a:lstStyle/>
          <a:p>
            <a:fld id="{E4013516-D33C-4AD9-AA21-18F8F8400992}" type="slidenum">
              <a:rPr lang="en-US" smtClean="0"/>
              <a:pPr/>
              <a:t>13</a:t>
            </a:fld>
            <a:endParaRPr lang="en-US" dirty="0"/>
          </a:p>
        </p:txBody>
      </p:sp>
    </p:spTree>
    <p:extLst>
      <p:ext uri="{BB962C8B-B14F-4D97-AF65-F5344CB8AC3E}">
        <p14:creationId xmlns:p14="http://schemas.microsoft.com/office/powerpoint/2010/main" val="206385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Key ACI Features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Multi-stakeholder group established to:</a:t>
            </a:r>
          </a:p>
          <a:p>
            <a:pPr lvl="1"/>
            <a:r>
              <a:rPr lang="en-US" dirty="0" smtClean="0"/>
              <a:t>Identify interventions and pilots advancing payment reform and system redesign</a:t>
            </a:r>
          </a:p>
          <a:p>
            <a:pPr lvl="1"/>
            <a:r>
              <a:rPr lang="en-US" dirty="0" smtClean="0"/>
              <a:t>Serve as learning collaborative for multi-stakeholder members</a:t>
            </a:r>
          </a:p>
          <a:p>
            <a:pPr lvl="1"/>
            <a:r>
              <a:rPr lang="en-US" dirty="0" smtClean="0"/>
              <a:t>Examine Health Care Cost Workgroup findings and recommendations for adoption</a:t>
            </a:r>
          </a:p>
          <a:p>
            <a:pPr lvl="1"/>
            <a:r>
              <a:rPr lang="en-US" dirty="0" smtClean="0"/>
              <a:t>Examine Value-Based Insurance Design (VBID) features for alignment and adoption</a:t>
            </a:r>
          </a:p>
          <a:p>
            <a:pPr lvl="1"/>
            <a:r>
              <a:rPr lang="en-US" dirty="0" smtClean="0"/>
              <a:t>Develop and recommend common ACO/system measures for alignment of payment reform efforts (SIM)</a:t>
            </a:r>
          </a:p>
          <a:p>
            <a:endParaRPr lang="en-US" dirty="0"/>
          </a:p>
        </p:txBody>
      </p:sp>
      <p:pic>
        <p:nvPicPr>
          <p:cNvPr id="10242" name="Picture 2" descr="C:\Users\FJohnson\AppData\Local\Microsoft\Windows\Temporary Internet Files\Content.Outlook\AY3P6A4L\mhmc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6096000"/>
            <a:ext cx="1389888" cy="43281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a:xfrm>
            <a:off x="2590800" y="6268621"/>
            <a:ext cx="2133600" cy="365125"/>
          </a:xfrm>
        </p:spPr>
        <p:txBody>
          <a:bodyPr/>
          <a:lstStyle/>
          <a:p>
            <a:fld id="{E4013516-D33C-4AD9-AA21-18F8F8400992}" type="slidenum">
              <a:rPr lang="en-US" smtClean="0"/>
              <a:pPr/>
              <a:t>14</a:t>
            </a:fld>
            <a:endParaRPr lang="en-US" dirty="0"/>
          </a:p>
        </p:txBody>
      </p:sp>
    </p:spTree>
    <p:extLst>
      <p:ext uri="{BB962C8B-B14F-4D97-AF65-F5344CB8AC3E}">
        <p14:creationId xmlns:p14="http://schemas.microsoft.com/office/powerpoint/2010/main" val="4055140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 Alignment</a:t>
            </a:r>
            <a:endParaRPr lang="en-US" dirty="0"/>
          </a:p>
        </p:txBody>
      </p:sp>
      <p:sp>
        <p:nvSpPr>
          <p:cNvPr id="3" name="Content Placeholder 2"/>
          <p:cNvSpPr>
            <a:spLocks noGrp="1"/>
          </p:cNvSpPr>
          <p:nvPr>
            <p:ph idx="1"/>
          </p:nvPr>
        </p:nvSpPr>
        <p:spPr/>
        <p:txBody>
          <a:bodyPr>
            <a:normAutofit lnSpcReduction="10000"/>
          </a:bodyPr>
          <a:lstStyle/>
          <a:p>
            <a:pPr marL="0" indent="0" algn="ctr">
              <a:buNone/>
            </a:pPr>
            <a:r>
              <a:rPr lang="en-US" sz="3600" b="1" u="sng" dirty="0" smtClean="0"/>
              <a:t>Universe of ACO &amp; System Measures</a:t>
            </a:r>
          </a:p>
          <a:p>
            <a:pPr marL="0" indent="0" algn="ctr">
              <a:buNone/>
            </a:pPr>
            <a:endParaRPr lang="en-US" sz="3600" b="1" u="sng" dirty="0" smtClean="0"/>
          </a:p>
          <a:p>
            <a:pPr marL="0" indent="0" algn="ctr">
              <a:buNone/>
            </a:pPr>
            <a:r>
              <a:rPr lang="en-US" sz="2800" b="1" u="sng" dirty="0" smtClean="0"/>
              <a:t>Inventory of Measures Used in Maine Market</a:t>
            </a:r>
          </a:p>
          <a:p>
            <a:pPr marL="0" indent="0" algn="ctr">
              <a:buNone/>
            </a:pPr>
            <a:endParaRPr lang="en-US" sz="2400" b="1" u="sng" dirty="0" smtClean="0"/>
          </a:p>
          <a:p>
            <a:pPr marL="0" indent="0" algn="ctr">
              <a:buNone/>
            </a:pPr>
            <a:r>
              <a:rPr lang="en-US" sz="2400" b="1" u="sng" dirty="0" smtClean="0"/>
              <a:t>Common Set of Core Measures</a:t>
            </a:r>
          </a:p>
          <a:p>
            <a:pPr marL="0" indent="0" algn="ctr">
              <a:buNone/>
            </a:pPr>
            <a:endParaRPr lang="en-US" sz="2400" b="1" u="sng" dirty="0"/>
          </a:p>
          <a:p>
            <a:pPr marL="0" indent="0" algn="ctr">
              <a:buNone/>
            </a:pPr>
            <a:r>
              <a:rPr lang="en-US" sz="2400" b="1" u="sng" dirty="0" smtClean="0"/>
              <a:t>Common Set of Optional Measures</a:t>
            </a:r>
          </a:p>
          <a:p>
            <a:pPr marL="0" indent="0" algn="ctr">
              <a:buNone/>
            </a:pPr>
            <a:endParaRPr lang="en-US" sz="2000" b="1" u="sng" dirty="0"/>
          </a:p>
          <a:p>
            <a:pPr marL="0" indent="0" algn="ctr">
              <a:buNone/>
            </a:pPr>
            <a:r>
              <a:rPr lang="en-US" sz="2000" b="1" u="sng" dirty="0" smtClean="0"/>
              <a:t>Measures Recommended to PTE for Public Reporting</a:t>
            </a:r>
            <a:endParaRPr lang="en-US" sz="2000" b="1" u="sng" dirty="0"/>
          </a:p>
        </p:txBody>
      </p:sp>
      <p:pic>
        <p:nvPicPr>
          <p:cNvPr id="11266" name="Picture 2" descr="C:\Users\FJohnson\AppData\Local\Microsoft\Windows\Temporary Internet Files\Content.Outlook\AY3P6A4L\mhmc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172200"/>
            <a:ext cx="1389888" cy="43281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a:xfrm>
            <a:off x="2667000" y="6279738"/>
            <a:ext cx="2133600" cy="365125"/>
          </a:xfrm>
        </p:spPr>
        <p:txBody>
          <a:bodyPr/>
          <a:lstStyle/>
          <a:p>
            <a:fld id="{E4013516-D33C-4AD9-AA21-18F8F8400992}" type="slidenum">
              <a:rPr lang="en-US" smtClean="0"/>
              <a:pPr/>
              <a:t>15</a:t>
            </a:fld>
            <a:endParaRPr lang="en-US" dirty="0"/>
          </a:p>
        </p:txBody>
      </p:sp>
    </p:spTree>
    <p:extLst>
      <p:ext uri="{BB962C8B-B14F-4D97-AF65-F5344CB8AC3E}">
        <p14:creationId xmlns:p14="http://schemas.microsoft.com/office/powerpoint/2010/main" val="3492155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Use/Value of Measures</a:t>
            </a:r>
            <a:endParaRPr lang="en-US" dirty="0"/>
          </a:p>
        </p:txBody>
      </p:sp>
      <p:sp>
        <p:nvSpPr>
          <p:cNvPr id="3" name="Content Placeholder 2"/>
          <p:cNvSpPr>
            <a:spLocks noGrp="1"/>
          </p:cNvSpPr>
          <p:nvPr>
            <p:ph idx="1"/>
          </p:nvPr>
        </p:nvSpPr>
        <p:spPr/>
        <p:txBody>
          <a:bodyPr>
            <a:normAutofit fontScale="77500" lnSpcReduction="20000"/>
          </a:bodyPr>
          <a:lstStyle/>
          <a:p>
            <a:r>
              <a:rPr lang="en-US" u="sng" dirty="0" smtClean="0"/>
              <a:t>Universe of ACO Measures</a:t>
            </a:r>
            <a:r>
              <a:rPr lang="en-US" dirty="0" smtClean="0"/>
              <a:t>: Identify scope and source of system measures </a:t>
            </a:r>
          </a:p>
          <a:p>
            <a:r>
              <a:rPr lang="en-US" u="sng" dirty="0" smtClean="0"/>
              <a:t>Inventory of Measures in Maine Market</a:t>
            </a:r>
            <a:r>
              <a:rPr lang="en-US" dirty="0" smtClean="0"/>
              <a:t>: Identify current commercial, CMS and MaineCare measures for consistency/overlap</a:t>
            </a:r>
          </a:p>
          <a:p>
            <a:r>
              <a:rPr lang="en-US" u="sng" dirty="0" smtClean="0"/>
              <a:t>Common Core Measure Set</a:t>
            </a:r>
            <a:r>
              <a:rPr lang="en-US" dirty="0" smtClean="0"/>
              <a:t>: Selected measures applied consistently for contracting/payment and to provide comparative reporting to inform stakeholders of performance</a:t>
            </a:r>
          </a:p>
          <a:p>
            <a:r>
              <a:rPr lang="en-US" u="sng" dirty="0" smtClean="0"/>
              <a:t>Common Optional Measure Set</a:t>
            </a:r>
            <a:r>
              <a:rPr lang="en-US" dirty="0" smtClean="0"/>
              <a:t>: Selected to address local or organizational priorities</a:t>
            </a:r>
          </a:p>
          <a:p>
            <a:r>
              <a:rPr lang="en-US" u="sng" dirty="0" smtClean="0"/>
              <a:t>Recommended Measures to PTE</a:t>
            </a:r>
            <a:r>
              <a:rPr lang="en-US" dirty="0" smtClean="0"/>
              <a:t>: Measures for consideration of value assignment and public reporting</a:t>
            </a:r>
            <a:endParaRPr lang="en-US" u="sng" dirty="0" smtClean="0"/>
          </a:p>
          <a:p>
            <a:endParaRPr lang="en-US" u="sng" dirty="0"/>
          </a:p>
        </p:txBody>
      </p:sp>
      <p:pic>
        <p:nvPicPr>
          <p:cNvPr id="12290" name="Picture 2" descr="C:\Users\FJohnson\AppData\Local\Microsoft\Windows\Temporary Internet Files\Content.Outlook\AY3P6A4L\mhmc log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6172200"/>
            <a:ext cx="1389888" cy="432816"/>
          </a:xfrm>
          <a:prstGeom prst="rect">
            <a:avLst/>
          </a:prstGeom>
          <a:noFill/>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a:xfrm>
            <a:off x="2590800" y="6379315"/>
            <a:ext cx="2133600" cy="365125"/>
          </a:xfrm>
        </p:spPr>
        <p:txBody>
          <a:bodyPr/>
          <a:lstStyle/>
          <a:p>
            <a:fld id="{E4013516-D33C-4AD9-AA21-18F8F8400992}" type="slidenum">
              <a:rPr lang="en-US" smtClean="0"/>
              <a:pPr/>
              <a:t>16</a:t>
            </a:fld>
            <a:endParaRPr lang="en-US" dirty="0"/>
          </a:p>
        </p:txBody>
      </p:sp>
    </p:spTree>
    <p:extLst>
      <p:ext uri="{BB962C8B-B14F-4D97-AF65-F5344CB8AC3E}">
        <p14:creationId xmlns:p14="http://schemas.microsoft.com/office/powerpoint/2010/main" val="22570769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Data Infrastructure Upcoming Meetings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8644783"/>
              </p:ext>
            </p:extLst>
          </p:nvPr>
        </p:nvGraphicFramePr>
        <p:xfrm>
          <a:off x="304800" y="1600200"/>
          <a:ext cx="8610600" cy="3886198"/>
        </p:xfrm>
        <a:graphic>
          <a:graphicData uri="http://schemas.openxmlformats.org/drawingml/2006/table">
            <a:tbl>
              <a:tblPr firstRow="1" bandRow="1">
                <a:tableStyleId>{5C22544A-7EE6-4342-B048-85BDC9FD1C3A}</a:tableStyleId>
              </a:tblPr>
              <a:tblGrid>
                <a:gridCol w="4305300"/>
                <a:gridCol w="4305300"/>
              </a:tblGrid>
              <a:tr h="601043">
                <a:tc>
                  <a:txBody>
                    <a:bodyPr/>
                    <a:lstStyle/>
                    <a:p>
                      <a:r>
                        <a:rPr lang="en-US" dirty="0" smtClean="0"/>
                        <a:t>Date &amp; Time</a:t>
                      </a:r>
                      <a:endParaRPr lang="en-US" dirty="0"/>
                    </a:p>
                  </a:txBody>
                  <a:tcPr>
                    <a:solidFill>
                      <a:schemeClr val="tx1">
                        <a:lumMod val="40000"/>
                        <a:lumOff val="60000"/>
                      </a:schemeClr>
                    </a:solidFill>
                  </a:tcPr>
                </a:tc>
                <a:tc>
                  <a:txBody>
                    <a:bodyPr/>
                    <a:lstStyle/>
                    <a:p>
                      <a:r>
                        <a:rPr lang="en-US" dirty="0" smtClean="0"/>
                        <a:t>Expected  Project Agenda</a:t>
                      </a:r>
                      <a:r>
                        <a:rPr lang="en-US" baseline="0" dirty="0" smtClean="0"/>
                        <a:t> Items</a:t>
                      </a:r>
                      <a:endParaRPr lang="en-US" dirty="0"/>
                    </a:p>
                  </a:txBody>
                  <a:tcPr>
                    <a:solidFill>
                      <a:schemeClr val="tx1">
                        <a:lumMod val="40000"/>
                        <a:lumOff val="60000"/>
                      </a:schemeClr>
                    </a:solidFill>
                  </a:tcPr>
                </a:tc>
              </a:tr>
              <a:tr h="1482026">
                <a:tc>
                  <a:txBody>
                    <a:bodyPr/>
                    <a:lstStyle/>
                    <a:p>
                      <a:r>
                        <a:rPr lang="en-US" dirty="0" smtClean="0"/>
                        <a:t>Wednesday, March 5</a:t>
                      </a:r>
                      <a:r>
                        <a:rPr lang="en-US" baseline="30000" dirty="0" smtClean="0"/>
                        <a:t>th</a:t>
                      </a:r>
                      <a:r>
                        <a:rPr lang="en-US" dirty="0" smtClean="0"/>
                        <a:t>, 2p-4p</a:t>
                      </a:r>
                      <a:endParaRPr lang="en-US" dirty="0"/>
                    </a:p>
                  </a:txBody>
                  <a:tcPr/>
                </a:tc>
                <a:tc>
                  <a:txBody>
                    <a:bodyPr/>
                    <a:lstStyle/>
                    <a:p>
                      <a:r>
                        <a:rPr lang="en-US" baseline="0" dirty="0" smtClean="0"/>
                        <a:t>Updates on BH RFP, Introduction to HIN-MC Dashboard Project and ED Notifications</a:t>
                      </a:r>
                    </a:p>
                  </a:txBody>
                  <a:tcPr/>
                </a:tc>
              </a:tr>
              <a:tr h="601043">
                <a:tc>
                  <a:txBody>
                    <a:bodyPr/>
                    <a:lstStyle/>
                    <a:p>
                      <a:r>
                        <a:rPr lang="en-US" dirty="0" smtClean="0"/>
                        <a:t>Wednesday, May</a:t>
                      </a:r>
                      <a:r>
                        <a:rPr lang="en-US" baseline="0" dirty="0" smtClean="0"/>
                        <a:t> 7</a:t>
                      </a:r>
                      <a:r>
                        <a:rPr lang="en-US" baseline="30000" dirty="0" smtClean="0"/>
                        <a:t>th</a:t>
                      </a:r>
                      <a:r>
                        <a:rPr lang="en-US" dirty="0" smtClean="0"/>
                        <a:t>, 2p-4p</a:t>
                      </a:r>
                      <a:endParaRPr lang="en-US" dirty="0"/>
                    </a:p>
                  </a:txBody>
                  <a:tcPr/>
                </a:tc>
                <a:tc>
                  <a:txBody>
                    <a:bodyPr/>
                    <a:lstStyle/>
                    <a:p>
                      <a:r>
                        <a:rPr lang="en-US" dirty="0" smtClean="0"/>
                        <a:t>Review</a:t>
                      </a:r>
                      <a:r>
                        <a:rPr lang="en-US" baseline="0" dirty="0" smtClean="0"/>
                        <a:t> Status of BH RFP, TBD</a:t>
                      </a:r>
                      <a:endParaRPr lang="en-US" dirty="0"/>
                    </a:p>
                  </a:txBody>
                  <a:tcPr/>
                </a:tc>
              </a:tr>
              <a:tr h="601043">
                <a:tc>
                  <a:txBody>
                    <a:bodyPr/>
                    <a:lstStyle/>
                    <a:p>
                      <a:r>
                        <a:rPr lang="en-US" dirty="0" smtClean="0"/>
                        <a:t>Wednesday,</a:t>
                      </a:r>
                      <a:r>
                        <a:rPr lang="en-US" baseline="0" dirty="0" smtClean="0"/>
                        <a:t> June 4</a:t>
                      </a:r>
                      <a:r>
                        <a:rPr lang="en-US" baseline="30000" dirty="0" smtClean="0"/>
                        <a:t>th</a:t>
                      </a:r>
                      <a:r>
                        <a:rPr lang="en-US" baseline="0" dirty="0" smtClean="0"/>
                        <a:t>, 2p-4p</a:t>
                      </a:r>
                    </a:p>
                  </a:txBody>
                  <a:tcPr/>
                </a:tc>
                <a:tc>
                  <a:txBody>
                    <a:bodyPr/>
                    <a:lstStyle/>
                    <a:p>
                      <a:r>
                        <a:rPr lang="en-US" i="1" dirty="0" smtClean="0"/>
                        <a:t>TBD</a:t>
                      </a:r>
                      <a:endParaRPr lang="en-US" i="1" dirty="0"/>
                    </a:p>
                  </a:txBody>
                  <a:tcPr/>
                </a:tc>
              </a:tr>
              <a:tr h="601043">
                <a:tc>
                  <a:txBody>
                    <a:bodyPr/>
                    <a:lstStyle/>
                    <a:p>
                      <a:r>
                        <a:rPr lang="en-US" baseline="0" dirty="0" smtClean="0"/>
                        <a:t>Wednesday, September 3</a:t>
                      </a:r>
                      <a:r>
                        <a:rPr lang="en-US" baseline="30000" dirty="0" smtClean="0"/>
                        <a:t>rd</a:t>
                      </a:r>
                      <a:r>
                        <a:rPr lang="en-US" baseline="0" dirty="0" smtClean="0"/>
                        <a:t>, 2p-4p</a:t>
                      </a:r>
                    </a:p>
                  </a:txBody>
                  <a:tcPr/>
                </a:tc>
                <a:tc>
                  <a:txBody>
                    <a:bodyPr/>
                    <a:lstStyle/>
                    <a:p>
                      <a:r>
                        <a:rPr lang="en-US" i="1" dirty="0" smtClean="0"/>
                        <a:t>TBD</a:t>
                      </a:r>
                      <a:endParaRPr lang="en-US" i="1" dirty="0"/>
                    </a:p>
                  </a:txBody>
                  <a:tcPr/>
                </a:tc>
              </a:tr>
            </a:tbl>
          </a:graphicData>
        </a:graphic>
      </p:graphicFrame>
      <p:sp>
        <p:nvSpPr>
          <p:cNvPr id="5" name="Slide Number Placeholder 4"/>
          <p:cNvSpPr>
            <a:spLocks noGrp="1"/>
          </p:cNvSpPr>
          <p:nvPr>
            <p:ph type="sldNum" sz="quarter" idx="12"/>
          </p:nvPr>
        </p:nvSpPr>
        <p:spPr>
          <a:xfrm>
            <a:off x="228600" y="6248400"/>
            <a:ext cx="2133600" cy="365125"/>
          </a:xfrm>
        </p:spPr>
        <p:txBody>
          <a:bodyPr/>
          <a:lstStyle/>
          <a:p>
            <a:pPr algn="l"/>
            <a:fld id="{E4013516-D33C-4AD9-AA21-18F8F8400992}" type="slidenum">
              <a:rPr lang="en-US" smtClean="0"/>
              <a:pPr algn="l"/>
              <a:t>17</a:t>
            </a:fld>
            <a:endParaRPr lang="en-US" dirty="0"/>
          </a:p>
        </p:txBody>
      </p:sp>
    </p:spTree>
    <p:extLst>
      <p:ext uri="{BB962C8B-B14F-4D97-AF65-F5344CB8AC3E}">
        <p14:creationId xmlns:p14="http://schemas.microsoft.com/office/powerpoint/2010/main" val="1328110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Data Infrastructure </a:t>
            </a:r>
            <a:br>
              <a:rPr lang="en-US" b="1" dirty="0" smtClean="0"/>
            </a:br>
            <a:r>
              <a:rPr lang="en-US" b="1" dirty="0" smtClean="0"/>
              <a:t>Charge Statement</a:t>
            </a:r>
            <a:endParaRPr lang="en-US" b="1"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pPr marL="0" indent="0">
              <a:buNone/>
            </a:pPr>
            <a:endParaRPr lang="en-US" b="1" i="1" dirty="0" smtClean="0"/>
          </a:p>
          <a:p>
            <a:pPr marL="0" indent="0">
              <a:buNone/>
            </a:pPr>
            <a:r>
              <a:rPr lang="en-US" sz="3600" b="1" dirty="0" smtClean="0"/>
              <a:t>“</a:t>
            </a:r>
            <a:r>
              <a:rPr lang="en-US" dirty="0" smtClean="0"/>
              <a:t>The </a:t>
            </a:r>
            <a:r>
              <a:rPr lang="en-US" dirty="0"/>
              <a:t>SIM Data Infrastructure Subcommittee </a:t>
            </a:r>
            <a:r>
              <a:rPr lang="en-US" u="sng" dirty="0"/>
              <a:t>will advise key projects and objectives</a:t>
            </a:r>
            <a:r>
              <a:rPr lang="en-US" dirty="0"/>
              <a:t> within the scope of SIM </a:t>
            </a:r>
            <a:r>
              <a:rPr lang="en-US" u="sng" dirty="0"/>
              <a:t>towards improving</a:t>
            </a:r>
            <a:r>
              <a:rPr lang="en-US" dirty="0"/>
              <a:t> data infrastructure systems and technology across the state of Maine. </a:t>
            </a:r>
            <a:endParaRPr lang="en-US" dirty="0" smtClean="0"/>
          </a:p>
          <a:p>
            <a:pPr marL="0" indent="0">
              <a:buNone/>
            </a:pPr>
            <a:endParaRPr lang="en-US" dirty="0"/>
          </a:p>
          <a:p>
            <a:pPr marL="0" indent="0">
              <a:buNone/>
            </a:pPr>
            <a:r>
              <a:rPr lang="en-US" dirty="0" smtClean="0"/>
              <a:t>Specifically</a:t>
            </a:r>
            <a:r>
              <a:rPr lang="en-US" dirty="0"/>
              <a:t>, advising on technical capabilities related but not limited to </a:t>
            </a:r>
            <a:r>
              <a:rPr lang="en-US" u="sng" dirty="0"/>
              <a:t>data infrastructure investments</a:t>
            </a:r>
            <a:r>
              <a:rPr lang="en-US" dirty="0"/>
              <a:t>, use </a:t>
            </a:r>
            <a:r>
              <a:rPr lang="en-US" u="sng" dirty="0"/>
              <a:t>of national data standards </a:t>
            </a:r>
            <a:r>
              <a:rPr lang="en-US" dirty="0"/>
              <a:t>and clinical and administrative </a:t>
            </a:r>
            <a:r>
              <a:rPr lang="en-US" u="sng" dirty="0"/>
              <a:t>data availability</a:t>
            </a:r>
            <a:r>
              <a:rPr lang="en-US" dirty="0"/>
              <a:t> and </a:t>
            </a:r>
            <a:r>
              <a:rPr lang="en-US" u="sng" dirty="0"/>
              <a:t>interoperability</a:t>
            </a:r>
            <a:r>
              <a:rPr lang="en-US" dirty="0"/>
              <a:t>. The Subcommittee will advise the SIM partners and the Steering Committee on areas of </a:t>
            </a:r>
            <a:r>
              <a:rPr lang="en-US" u="sng" dirty="0"/>
              <a:t>alignment</a:t>
            </a:r>
            <a:r>
              <a:rPr lang="en-US" dirty="0"/>
              <a:t> of SIM data and analytics infrastructure activities with other public and private projects underway across the State</a:t>
            </a:r>
            <a:r>
              <a:rPr lang="en-US" dirty="0" smtClean="0"/>
              <a:t>.</a:t>
            </a:r>
            <a:r>
              <a:rPr lang="en-US" sz="4000" b="1" dirty="0" smtClean="0"/>
              <a:t>”</a:t>
            </a:r>
            <a:endParaRPr lang="en-US" sz="4000" b="1" dirty="0"/>
          </a:p>
          <a:p>
            <a:endParaRPr lang="en-US" dirty="0"/>
          </a:p>
        </p:txBody>
      </p:sp>
      <p:sp>
        <p:nvSpPr>
          <p:cNvPr id="6" name="Slide Number Placeholder 5"/>
          <p:cNvSpPr>
            <a:spLocks noGrp="1"/>
          </p:cNvSpPr>
          <p:nvPr>
            <p:ph type="sldNum" sz="quarter" idx="12"/>
          </p:nvPr>
        </p:nvSpPr>
        <p:spPr>
          <a:xfrm>
            <a:off x="228600" y="6324600"/>
            <a:ext cx="2133600" cy="365125"/>
          </a:xfrm>
        </p:spPr>
        <p:txBody>
          <a:bodyPr/>
          <a:lstStyle/>
          <a:p>
            <a:pPr algn="l"/>
            <a:fld id="{E4013516-D33C-4AD9-AA21-18F8F8400992}" type="slidenum">
              <a:rPr lang="en-US" smtClean="0"/>
              <a:pPr algn="l"/>
              <a:t>2</a:t>
            </a:fld>
            <a:endParaRPr lang="en-US" dirty="0"/>
          </a:p>
        </p:txBody>
      </p:sp>
    </p:spTree>
    <p:extLst>
      <p:ext uri="{BB962C8B-B14F-4D97-AF65-F5344CB8AC3E}">
        <p14:creationId xmlns:p14="http://schemas.microsoft.com/office/powerpoint/2010/main" val="251162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Agenda</a:t>
            </a:r>
            <a:endParaRPr lang="en-US" b="1" dirty="0"/>
          </a:p>
        </p:txBody>
      </p:sp>
      <p:sp>
        <p:nvSpPr>
          <p:cNvPr id="5" name="Slide Number Placeholder 4"/>
          <p:cNvSpPr>
            <a:spLocks noGrp="1"/>
          </p:cNvSpPr>
          <p:nvPr>
            <p:ph type="sldNum" sz="quarter" idx="12"/>
          </p:nvPr>
        </p:nvSpPr>
        <p:spPr>
          <a:xfrm>
            <a:off x="228600" y="6324600"/>
            <a:ext cx="2133600" cy="365125"/>
          </a:xfrm>
        </p:spPr>
        <p:txBody>
          <a:bodyPr/>
          <a:lstStyle/>
          <a:p>
            <a:pPr algn="l"/>
            <a:fld id="{E4013516-D33C-4AD9-AA21-18F8F8400992}" type="slidenum">
              <a:rPr lang="en-US" smtClean="0"/>
              <a:pPr algn="l"/>
              <a:t>3</a:t>
            </a:fld>
            <a:endParaRPr lang="en-US" dirty="0"/>
          </a:p>
        </p:txBody>
      </p:sp>
      <p:sp>
        <p:nvSpPr>
          <p:cNvPr id="6" name="Content Placeholder 5"/>
          <p:cNvSpPr>
            <a:spLocks noGrp="1"/>
          </p:cNvSpPr>
          <p:nvPr>
            <p:ph idx="1"/>
          </p:nvPr>
        </p:nvSpPr>
        <p:spPr/>
        <p:txBody>
          <a:bodyPr/>
          <a:lstStyle/>
          <a:p>
            <a:r>
              <a:rPr lang="en-US" dirty="0" smtClean="0"/>
              <a:t>Agenda and Introductions</a:t>
            </a:r>
          </a:p>
          <a:p>
            <a:r>
              <a:rPr lang="en-US" dirty="0" smtClean="0"/>
              <a:t>Review and Adoption of Meeting Minutes</a:t>
            </a:r>
          </a:p>
          <a:p>
            <a:r>
              <a:rPr lang="en-US" dirty="0" smtClean="0"/>
              <a:t>Delivery System Reform Subcommittee</a:t>
            </a:r>
          </a:p>
          <a:p>
            <a:r>
              <a:rPr lang="en-US" dirty="0" smtClean="0"/>
              <a:t>Payment Reform Subcommittee</a:t>
            </a:r>
          </a:p>
          <a:p>
            <a:r>
              <a:rPr lang="en-US" dirty="0" smtClean="0"/>
              <a:t>Meetings – Next 6 Months</a:t>
            </a:r>
          </a:p>
          <a:p>
            <a:r>
              <a:rPr lang="en-US" dirty="0" smtClean="0"/>
              <a:t>Interested Parties</a:t>
            </a:r>
            <a:endParaRPr lang="en-US" dirty="0"/>
          </a:p>
        </p:txBody>
      </p:sp>
    </p:spTree>
    <p:extLst>
      <p:ext uri="{BB962C8B-B14F-4D97-AF65-F5344CB8AC3E}">
        <p14:creationId xmlns:p14="http://schemas.microsoft.com/office/powerpoint/2010/main" val="3627817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t>SIM Subcommittee Structure</a:t>
            </a:r>
            <a:endParaRPr lang="en-US" sz="4000" b="1" dirty="0"/>
          </a:p>
        </p:txBody>
      </p:sp>
      <p:sp>
        <p:nvSpPr>
          <p:cNvPr id="4" name="Slide Number Placeholder 3"/>
          <p:cNvSpPr>
            <a:spLocks noGrp="1"/>
          </p:cNvSpPr>
          <p:nvPr>
            <p:ph type="sldNum" sz="quarter" idx="12"/>
          </p:nvPr>
        </p:nvSpPr>
        <p:spPr>
          <a:xfrm>
            <a:off x="152400" y="6400800"/>
            <a:ext cx="2133600" cy="365125"/>
          </a:xfrm>
        </p:spPr>
        <p:txBody>
          <a:bodyPr/>
          <a:lstStyle/>
          <a:p>
            <a:pPr algn="l"/>
            <a:fld id="{E4013516-D33C-4AD9-AA21-18F8F8400992}" type="slidenum">
              <a:rPr lang="en-US" smtClean="0"/>
              <a:pPr algn="l"/>
              <a:t>4</a:t>
            </a:fld>
            <a:endParaRPr lang="en-US" dirty="0"/>
          </a:p>
        </p:txBody>
      </p:sp>
      <p:grpSp>
        <p:nvGrpSpPr>
          <p:cNvPr id="3" name="Group 4"/>
          <p:cNvGrpSpPr>
            <a:grpSpLocks noChangeAspect="1"/>
          </p:cNvGrpSpPr>
          <p:nvPr/>
        </p:nvGrpSpPr>
        <p:grpSpPr bwMode="auto">
          <a:xfrm>
            <a:off x="685800" y="1371600"/>
            <a:ext cx="6705600" cy="4648200"/>
            <a:chOff x="960" y="1008"/>
            <a:chExt cx="3537" cy="2705"/>
          </a:xfrm>
        </p:grpSpPr>
        <p:sp>
          <p:nvSpPr>
            <p:cNvPr id="5" name="AutoShape 3"/>
            <p:cNvSpPr>
              <a:spLocks noChangeAspect="1" noChangeArrowheads="1" noTextEdit="1"/>
            </p:cNvSpPr>
            <p:nvPr/>
          </p:nvSpPr>
          <p:spPr bwMode="auto">
            <a:xfrm>
              <a:off x="960" y="1008"/>
              <a:ext cx="3537" cy="27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2800">
                <a:ln w="3175">
                  <a:solidFill>
                    <a:schemeClr val="tx1"/>
                  </a:solidFill>
                </a:ln>
              </a:endParaRPr>
            </a:p>
          </p:txBody>
        </p:sp>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1008"/>
              <a:ext cx="3546" cy="2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Right Arrow 8"/>
          <p:cNvSpPr/>
          <p:nvPr/>
        </p:nvSpPr>
        <p:spPr>
          <a:xfrm>
            <a:off x="1066800" y="4572000"/>
            <a:ext cx="1600200" cy="838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7256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Subcommittee Scope Overlap between DSR and DIS</a:t>
            </a:r>
            <a:endParaRPr lang="en-US" sz="36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74694939"/>
              </p:ext>
            </p:extLst>
          </p:nvPr>
        </p:nvGraphicFramePr>
        <p:xfrm>
          <a:off x="685800" y="1524000"/>
          <a:ext cx="7848599" cy="4572000"/>
        </p:xfrm>
        <a:graphic>
          <a:graphicData uri="http://schemas.openxmlformats.org/drawingml/2006/table">
            <a:tbl>
              <a:tblPr firstRow="1" firstCol="1" bandRow="1">
                <a:tableStyleId>{5940675A-B579-460E-94D1-54222C63F5DA}</a:tableStyleId>
              </a:tblPr>
              <a:tblGrid>
                <a:gridCol w="4148544"/>
                <a:gridCol w="3700055"/>
              </a:tblGrid>
              <a:tr h="710397">
                <a:tc>
                  <a:txBody>
                    <a:bodyPr/>
                    <a:lstStyle/>
                    <a:p>
                      <a:pPr marL="120650" marR="0" indent="0" algn="ctr" defTabSz="914400" rtl="0" eaLnBrk="1" fontAlgn="auto" latinLnBrk="0" hangingPunct="1">
                        <a:lnSpc>
                          <a:spcPct val="115000"/>
                        </a:lnSpc>
                        <a:spcBef>
                          <a:spcPts val="0"/>
                        </a:spcBef>
                        <a:spcAft>
                          <a:spcPts val="0"/>
                        </a:spcAft>
                        <a:buClrTx/>
                        <a:buSzTx/>
                        <a:buFont typeface="Arial" panose="020B0604020202020204" pitchFamily="34" charset="0"/>
                        <a:buNone/>
                        <a:tabLst/>
                        <a:defRPr/>
                      </a:pPr>
                      <a:r>
                        <a:rPr lang="en-US" sz="1800" b="1" dirty="0" smtClean="0">
                          <a:solidFill>
                            <a:schemeClr val="tx2">
                              <a:lumMod val="75000"/>
                            </a:schemeClr>
                          </a:solidFill>
                          <a:effectLst/>
                        </a:rPr>
                        <a:t>Delivery System Reform Subcommittee</a:t>
                      </a:r>
                    </a:p>
                  </a:txBody>
                  <a:tcPr marL="0" marR="0" marT="0" marB="0"/>
                </a:tc>
                <a:tc>
                  <a:txBody>
                    <a:bodyPr/>
                    <a:lstStyle/>
                    <a:p>
                      <a:pPr marL="32385" marR="0" indent="0" algn="ctr" defTabSz="914400" rtl="0" eaLnBrk="1" fontAlgn="auto" latinLnBrk="0" hangingPunct="1">
                        <a:lnSpc>
                          <a:spcPct val="115000"/>
                        </a:lnSpc>
                        <a:spcBef>
                          <a:spcPts val="0"/>
                        </a:spcBef>
                        <a:spcAft>
                          <a:spcPts val="0"/>
                        </a:spcAft>
                        <a:buClrTx/>
                        <a:buSzTx/>
                        <a:buFontTx/>
                        <a:buNone/>
                        <a:tabLst/>
                        <a:defRPr/>
                      </a:pPr>
                      <a:r>
                        <a:rPr lang="en-US" sz="1800" b="1" dirty="0" smtClean="0">
                          <a:effectLst/>
                          <a:latin typeface="+mn-lt"/>
                          <a:ea typeface="Calibri"/>
                          <a:cs typeface="Calibri"/>
                        </a:rPr>
                        <a:t>Data Infrastructure Subcommittee</a:t>
                      </a:r>
                    </a:p>
                  </a:txBody>
                  <a:tcPr marL="68580" marR="68580" marT="0" marB="0"/>
                </a:tc>
              </a:tr>
              <a:tr h="3861603">
                <a:tc>
                  <a:txBody>
                    <a:bodyPr/>
                    <a:lstStyle/>
                    <a:p>
                      <a:pPr marL="292100" marR="0" indent="-171450" algn="l">
                        <a:lnSpc>
                          <a:spcPct val="115000"/>
                        </a:lnSpc>
                        <a:spcBef>
                          <a:spcPts val="0"/>
                        </a:spcBef>
                        <a:spcAft>
                          <a:spcPts val="1000"/>
                        </a:spcAft>
                        <a:buFont typeface="Arial" panose="020B0604020202020204" pitchFamily="34" charset="0"/>
                        <a:buChar char="•"/>
                      </a:pPr>
                      <a:r>
                        <a:rPr lang="en-US" sz="1600" kern="1200" dirty="0" smtClean="0">
                          <a:solidFill>
                            <a:schemeClr val="tx2">
                              <a:lumMod val="75000"/>
                            </a:schemeClr>
                          </a:solidFill>
                          <a:effectLst/>
                          <a:latin typeface="+mn-lt"/>
                          <a:ea typeface="+mn-ea"/>
                          <a:cs typeface="+mn-cs"/>
                        </a:rPr>
                        <a:t>Support system-level Quality Improvement changes – e.g. improving care transitions, reduce avoidable Emergency Department/inpatient use</a:t>
                      </a:r>
                    </a:p>
                    <a:p>
                      <a:pPr marL="292100" marR="0" indent="-171450" algn="l">
                        <a:lnSpc>
                          <a:spcPct val="115000"/>
                        </a:lnSpc>
                        <a:spcBef>
                          <a:spcPts val="0"/>
                        </a:spcBef>
                        <a:spcAft>
                          <a:spcPts val="1000"/>
                        </a:spcAft>
                        <a:buFont typeface="Arial" panose="020B0604020202020204" pitchFamily="34" charset="0"/>
                        <a:buChar char="•"/>
                      </a:pPr>
                      <a:r>
                        <a:rPr lang="en-US" sz="1600" kern="1200" dirty="0" smtClean="0">
                          <a:solidFill>
                            <a:schemeClr val="tx2">
                              <a:lumMod val="75000"/>
                            </a:schemeClr>
                          </a:solidFill>
                          <a:effectLst/>
                          <a:latin typeface="+mn-lt"/>
                          <a:ea typeface="+mn-ea"/>
                          <a:cs typeface="+mn-cs"/>
                        </a:rPr>
                        <a:t>Support MaineCare</a:t>
                      </a:r>
                      <a:r>
                        <a:rPr lang="en-US" sz="1600" kern="1200" baseline="0" dirty="0" smtClean="0">
                          <a:solidFill>
                            <a:schemeClr val="tx2">
                              <a:lumMod val="75000"/>
                            </a:schemeClr>
                          </a:solidFill>
                          <a:effectLst/>
                          <a:latin typeface="+mn-lt"/>
                          <a:ea typeface="+mn-ea"/>
                          <a:cs typeface="+mn-cs"/>
                        </a:rPr>
                        <a:t> Health Homes transformation, education, quality improvement etc.</a:t>
                      </a:r>
                      <a:endParaRPr lang="en-US" sz="1600" kern="1200" dirty="0" smtClean="0">
                        <a:solidFill>
                          <a:schemeClr val="tx2">
                            <a:lumMod val="75000"/>
                          </a:schemeClr>
                        </a:solidFill>
                        <a:effectLst/>
                        <a:latin typeface="+mn-lt"/>
                        <a:ea typeface="+mn-ea"/>
                        <a:cs typeface="+mn-cs"/>
                      </a:endParaRPr>
                    </a:p>
                    <a:p>
                      <a:pPr marL="292100" marR="0" indent="-171450" algn="l">
                        <a:lnSpc>
                          <a:spcPct val="115000"/>
                        </a:lnSpc>
                        <a:spcBef>
                          <a:spcPts val="0"/>
                        </a:spcBef>
                        <a:spcAft>
                          <a:spcPts val="1000"/>
                        </a:spcAft>
                        <a:buFont typeface="Arial" panose="020B0604020202020204" pitchFamily="34" charset="0"/>
                        <a:buChar char="•"/>
                      </a:pPr>
                      <a:r>
                        <a:rPr lang="en-US" sz="1600" kern="1200" dirty="0" smtClean="0">
                          <a:solidFill>
                            <a:schemeClr val="tx2">
                              <a:lumMod val="75000"/>
                            </a:schemeClr>
                          </a:solidFill>
                          <a:effectLst/>
                          <a:latin typeface="+mn-lt"/>
                          <a:ea typeface="+mn-ea"/>
                          <a:cs typeface="+mn-cs"/>
                        </a:rPr>
                        <a:t>Inform  development and use of Community Health Workers in transformed health care system</a:t>
                      </a:r>
                    </a:p>
                    <a:p>
                      <a:pPr marL="292100" marR="0" indent="-171450" algn="l">
                        <a:lnSpc>
                          <a:spcPct val="115000"/>
                        </a:lnSpc>
                        <a:spcBef>
                          <a:spcPts val="0"/>
                        </a:spcBef>
                        <a:spcAft>
                          <a:spcPts val="1000"/>
                        </a:spcAft>
                        <a:buFont typeface="Arial" panose="020B0604020202020204" pitchFamily="34" charset="0"/>
                        <a:buChar char="•"/>
                      </a:pPr>
                      <a:r>
                        <a:rPr lang="en-US" sz="1600" kern="1200" dirty="0" smtClean="0">
                          <a:solidFill>
                            <a:schemeClr val="tx2">
                              <a:lumMod val="75000"/>
                            </a:schemeClr>
                          </a:solidFill>
                          <a:effectLst/>
                          <a:latin typeface="+mn-lt"/>
                          <a:ea typeface="+mn-ea"/>
                          <a:cs typeface="+mn-cs"/>
                        </a:rPr>
                        <a:t>Inform implementation of  National Diabetes Prevention Program initiative</a:t>
                      </a:r>
                      <a:endParaRPr lang="en-US" sz="1600" b="1" dirty="0">
                        <a:solidFill>
                          <a:schemeClr val="tx2">
                            <a:lumMod val="75000"/>
                          </a:schemeClr>
                        </a:solidFill>
                        <a:effectLst/>
                        <a:latin typeface="Calibri"/>
                        <a:ea typeface="Calibri"/>
                        <a:cs typeface="Calibri"/>
                      </a:endParaRPr>
                    </a:p>
                  </a:txBody>
                  <a:tcPr marL="0" marR="0" marT="0" marB="0"/>
                </a:tc>
                <a:tc>
                  <a:txBody>
                    <a:bodyPr/>
                    <a:lstStyle/>
                    <a:p>
                      <a:pPr marL="203835"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600" dirty="0" smtClean="0">
                          <a:effectLst/>
                        </a:rPr>
                        <a:t>Advise/promote use of health</a:t>
                      </a:r>
                      <a:r>
                        <a:rPr lang="en-US" sz="1600" baseline="0" dirty="0" smtClean="0">
                          <a:effectLst/>
                        </a:rPr>
                        <a:t> information exchange using HealthInfoNet </a:t>
                      </a:r>
                      <a:r>
                        <a:rPr lang="en-US" sz="1600" dirty="0" smtClean="0">
                          <a:effectLst/>
                        </a:rPr>
                        <a:t>notifications for events of care (ER/Inpatient etc.)</a:t>
                      </a:r>
                    </a:p>
                    <a:p>
                      <a:pPr marL="203835"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600" dirty="0" smtClean="0">
                          <a:effectLst/>
                        </a:rPr>
                        <a:t>Inform plan for reporting of clinical quality metrics under Health Homes</a:t>
                      </a:r>
                    </a:p>
                    <a:p>
                      <a:pPr marL="203835" marR="0" indent="-171450" algn="l" defTabSz="914400" rtl="0" eaLnBrk="1" fontAlgn="auto" latinLnBrk="0" hangingPunct="1">
                        <a:lnSpc>
                          <a:spcPct val="115000"/>
                        </a:lnSpc>
                        <a:spcBef>
                          <a:spcPts val="0"/>
                        </a:spcBef>
                        <a:spcAft>
                          <a:spcPts val="1000"/>
                        </a:spcAft>
                        <a:buClrTx/>
                        <a:buSzTx/>
                        <a:buFont typeface="Arial" panose="020B0604020202020204" pitchFamily="34" charset="0"/>
                        <a:buChar char="•"/>
                        <a:tabLst/>
                        <a:defRPr/>
                      </a:pPr>
                      <a:r>
                        <a:rPr lang="en-US" sz="1600" dirty="0" smtClean="0">
                          <a:effectLst/>
                        </a:rPr>
                        <a:t>Assess data availability (related to Behavioral Health quality reporting as it relates to health homes and HealthInfoNet’s Behavioral Health RFP)</a:t>
                      </a:r>
                      <a:endParaRPr lang="en-US" sz="1600" dirty="0" smtClean="0">
                        <a:effectLst/>
                        <a:latin typeface="Calibri"/>
                        <a:ea typeface="Calibri"/>
                        <a:cs typeface="Calibri"/>
                      </a:endParaRPr>
                    </a:p>
                    <a:p>
                      <a:pPr marL="32385" marR="0" indent="0" algn="l" defTabSz="914400" rtl="0" eaLnBrk="1" fontAlgn="auto" latinLnBrk="0" hangingPunct="1">
                        <a:lnSpc>
                          <a:spcPct val="115000"/>
                        </a:lnSpc>
                        <a:spcBef>
                          <a:spcPts val="0"/>
                        </a:spcBef>
                        <a:spcAft>
                          <a:spcPts val="1000"/>
                        </a:spcAft>
                        <a:buClrTx/>
                        <a:buSzTx/>
                        <a:buFont typeface="Arial" panose="020B0604020202020204" pitchFamily="34" charset="0"/>
                        <a:buNone/>
                        <a:tabLst/>
                        <a:defRPr/>
                      </a:pPr>
                      <a:endParaRPr lang="en-US" sz="1100" dirty="0" smtClean="0">
                        <a:effectLst/>
                        <a:latin typeface="Calibri"/>
                        <a:ea typeface="Calibri"/>
                        <a:cs typeface="Calibri"/>
                      </a:endParaRPr>
                    </a:p>
                  </a:txBody>
                  <a:tcPr marL="68580" marR="68580" marT="0" marB="0"/>
                </a:tc>
              </a:tr>
            </a:tbl>
          </a:graphicData>
        </a:graphic>
      </p:graphicFrame>
      <p:sp>
        <p:nvSpPr>
          <p:cNvPr id="4" name="Slide Number Placeholder 3"/>
          <p:cNvSpPr>
            <a:spLocks noGrp="1"/>
          </p:cNvSpPr>
          <p:nvPr>
            <p:ph type="sldNum" sz="quarter" idx="12"/>
          </p:nvPr>
        </p:nvSpPr>
        <p:spPr>
          <a:xfrm>
            <a:off x="152400" y="6400800"/>
            <a:ext cx="2133600" cy="365125"/>
          </a:xfrm>
        </p:spPr>
        <p:txBody>
          <a:bodyPr/>
          <a:lstStyle/>
          <a:p>
            <a:pPr algn="l"/>
            <a:fld id="{E4013516-D33C-4AD9-AA21-18F8F8400992}" type="slidenum">
              <a:rPr lang="en-US" smtClean="0"/>
              <a:pPr algn="l"/>
              <a:t>5</a:t>
            </a:fld>
            <a:endParaRPr lang="en-US" dirty="0"/>
          </a:p>
        </p:txBody>
      </p:sp>
    </p:spTree>
    <p:extLst>
      <p:ext uri="{BB962C8B-B14F-4D97-AF65-F5344CB8AC3E}">
        <p14:creationId xmlns:p14="http://schemas.microsoft.com/office/powerpoint/2010/main" val="3947582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Delivery System Reform (DSR) Subcommittee Charge Statement</a:t>
            </a:r>
            <a:endParaRPr lang="en-US" sz="3600" b="1" dirty="0"/>
          </a:p>
        </p:txBody>
      </p:sp>
      <p:sp>
        <p:nvSpPr>
          <p:cNvPr id="3" name="Content Placeholder 2"/>
          <p:cNvSpPr>
            <a:spLocks noGrp="1"/>
          </p:cNvSpPr>
          <p:nvPr>
            <p:ph idx="1"/>
          </p:nvPr>
        </p:nvSpPr>
        <p:spPr>
          <a:xfrm>
            <a:off x="457200" y="1828800"/>
            <a:ext cx="8229600" cy="4297363"/>
          </a:xfrm>
        </p:spPr>
        <p:txBody>
          <a:bodyPr>
            <a:normAutofit fontScale="92500" lnSpcReduction="10000"/>
          </a:bodyPr>
          <a:lstStyle/>
          <a:p>
            <a:pPr marL="0" indent="0">
              <a:buNone/>
            </a:pPr>
            <a:r>
              <a:rPr lang="en-US" sz="2400" dirty="0"/>
              <a:t>The SIM Delivery System Reform Subcommittee </a:t>
            </a:r>
            <a:r>
              <a:rPr lang="en-US" sz="2400"/>
              <a:t>will </a:t>
            </a:r>
            <a:r>
              <a:rPr lang="en-US" sz="2400" smtClean="0"/>
              <a:t>facilitate </a:t>
            </a:r>
            <a:r>
              <a:rPr lang="en-US" sz="2400" dirty="0"/>
              <a:t>the </a:t>
            </a:r>
            <a:r>
              <a:rPr lang="en-US" sz="2400" u="sng" dirty="0"/>
              <a:t>coordination and comprehensiveness </a:t>
            </a:r>
            <a:r>
              <a:rPr lang="en-US" sz="2400" dirty="0"/>
              <a:t>of key system delivery reform deliverables including, but not limited </a:t>
            </a:r>
            <a:r>
              <a:rPr lang="en-US" sz="2400" dirty="0" smtClean="0"/>
              <a:t>to:</a:t>
            </a:r>
          </a:p>
          <a:p>
            <a:pPr lvl="1"/>
            <a:r>
              <a:rPr lang="en-US" sz="2000" dirty="0" smtClean="0"/>
              <a:t>the </a:t>
            </a:r>
            <a:r>
              <a:rPr lang="en-US" sz="2000" dirty="0"/>
              <a:t>Learning Collaboratives for Primary Care and Behavioral Health, </a:t>
            </a:r>
            <a:endParaRPr lang="en-US" sz="2000" dirty="0" smtClean="0"/>
          </a:p>
          <a:p>
            <a:pPr lvl="1"/>
            <a:r>
              <a:rPr lang="en-US" sz="2000" dirty="0" smtClean="0"/>
              <a:t>initiatives </a:t>
            </a:r>
            <a:r>
              <a:rPr lang="en-US" sz="2000" dirty="0"/>
              <a:t>for Workforce Development, </a:t>
            </a:r>
            <a:endParaRPr lang="en-US" sz="2000" dirty="0" smtClean="0"/>
          </a:p>
          <a:p>
            <a:pPr lvl="1"/>
            <a:r>
              <a:rPr lang="en-US" sz="2000" dirty="0" smtClean="0"/>
              <a:t>and </a:t>
            </a:r>
            <a:r>
              <a:rPr lang="en-US" sz="2000" dirty="0"/>
              <a:t>supportive services provided through public health and community entities, </a:t>
            </a:r>
            <a:endParaRPr lang="en-US" sz="2000" dirty="0" smtClean="0"/>
          </a:p>
          <a:p>
            <a:pPr marL="0" indent="0">
              <a:buNone/>
            </a:pPr>
            <a:r>
              <a:rPr lang="en-US" sz="2400" dirty="0" smtClean="0"/>
              <a:t>in </a:t>
            </a:r>
            <a:r>
              <a:rPr lang="en-US" sz="2400" dirty="0"/>
              <a:t>order to accomplish the strategic objective to “</a:t>
            </a:r>
            <a:r>
              <a:rPr lang="en-US" sz="2400" i="1" dirty="0"/>
              <a:t>support accountable and integrated patient-centered primary care in order to realize improved quality of care and service while positively impacting health outcomes, population health and cost.” </a:t>
            </a:r>
            <a:endParaRPr lang="en-US" sz="2400" dirty="0"/>
          </a:p>
        </p:txBody>
      </p:sp>
      <p:sp>
        <p:nvSpPr>
          <p:cNvPr id="4" name="Slide Number Placeholder 3"/>
          <p:cNvSpPr>
            <a:spLocks noGrp="1"/>
          </p:cNvSpPr>
          <p:nvPr>
            <p:ph type="sldNum" sz="quarter" idx="12"/>
          </p:nvPr>
        </p:nvSpPr>
        <p:spPr>
          <a:xfrm>
            <a:off x="3810000" y="6365488"/>
            <a:ext cx="2133600" cy="365125"/>
          </a:xfrm>
        </p:spPr>
        <p:txBody>
          <a:bodyPr/>
          <a:lstStyle/>
          <a:p>
            <a:pPr algn="ctr"/>
            <a:fld id="{E4013516-D33C-4AD9-AA21-18F8F8400992}" type="slidenum">
              <a:rPr lang="en-US" smtClean="0"/>
              <a:pPr algn="ctr"/>
              <a:t>6</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1" y="6248400"/>
            <a:ext cx="3352799" cy="482213"/>
          </a:xfrm>
          <a:prstGeom prst="rect">
            <a:avLst/>
          </a:prstGeom>
        </p:spPr>
      </p:pic>
    </p:spTree>
    <p:extLst>
      <p:ext uri="{BB962C8B-B14F-4D97-AF65-F5344CB8AC3E}">
        <p14:creationId xmlns:p14="http://schemas.microsoft.com/office/powerpoint/2010/main" val="23226390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 Subcommittee</a:t>
            </a:r>
            <a:endParaRPr lang="en-US" dirty="0"/>
          </a:p>
        </p:txBody>
      </p:sp>
      <p:sp>
        <p:nvSpPr>
          <p:cNvPr id="3" name="Content Placeholder 2"/>
          <p:cNvSpPr>
            <a:spLocks noGrp="1"/>
          </p:cNvSpPr>
          <p:nvPr>
            <p:ph idx="1"/>
          </p:nvPr>
        </p:nvSpPr>
        <p:spPr/>
        <p:txBody>
          <a:bodyPr>
            <a:normAutofit fontScale="77500" lnSpcReduction="20000"/>
          </a:bodyPr>
          <a:lstStyle/>
          <a:p>
            <a:r>
              <a:rPr lang="en-US" b="1" dirty="0" err="1" smtClean="0"/>
              <a:t>MaineCare</a:t>
            </a:r>
            <a:r>
              <a:rPr lang="en-US" b="1" dirty="0" smtClean="0"/>
              <a:t> Health Homes Learning Collaborative </a:t>
            </a:r>
          </a:p>
          <a:p>
            <a:pPr lvl="1"/>
            <a:r>
              <a:rPr lang="en-US" b="1" dirty="0" smtClean="0"/>
              <a:t>Lead Partner</a:t>
            </a:r>
            <a:r>
              <a:rPr lang="en-US" dirty="0" smtClean="0"/>
              <a:t>: MQC</a:t>
            </a:r>
          </a:p>
          <a:p>
            <a:pPr lvl="1"/>
            <a:r>
              <a:rPr lang="en-US" b="1" dirty="0" smtClean="0"/>
              <a:t>Implementation</a:t>
            </a:r>
            <a:r>
              <a:rPr lang="en-US" dirty="0" smtClean="0"/>
              <a:t> </a:t>
            </a:r>
            <a:r>
              <a:rPr lang="en-US" b="1" dirty="0" smtClean="0"/>
              <a:t>Date</a:t>
            </a:r>
            <a:r>
              <a:rPr lang="en-US" dirty="0" smtClean="0"/>
              <a:t>: October 2013</a:t>
            </a:r>
          </a:p>
          <a:p>
            <a:pPr marL="457200" lvl="1" indent="0">
              <a:buNone/>
            </a:pPr>
            <a:endParaRPr lang="en-US" dirty="0" smtClean="0"/>
          </a:p>
          <a:p>
            <a:pPr lvl="1"/>
            <a:r>
              <a:rPr lang="en-US" dirty="0" smtClean="0"/>
              <a:t>MQC will be providing quality improvement support to ~80 primary care practices participating in </a:t>
            </a:r>
            <a:r>
              <a:rPr lang="en-US" dirty="0" err="1" smtClean="0"/>
              <a:t>MaineCare’s</a:t>
            </a:r>
            <a:r>
              <a:rPr lang="en-US" dirty="0" smtClean="0"/>
              <a:t> HH’s initiative</a:t>
            </a:r>
          </a:p>
          <a:p>
            <a:pPr lvl="1"/>
            <a:r>
              <a:rPr lang="en-US" dirty="0" smtClean="0"/>
              <a:t>MQC will provide direct outreach &amp; support through:</a:t>
            </a:r>
          </a:p>
          <a:p>
            <a:pPr lvl="2"/>
            <a:r>
              <a:rPr lang="en-US" dirty="0" smtClean="0"/>
              <a:t>Conducting baseline onsite assessment of each HH practice to assess the degree to which they have implemented the PCMH Core Expectations</a:t>
            </a:r>
          </a:p>
          <a:p>
            <a:pPr lvl="2"/>
            <a:r>
              <a:rPr lang="en-US" dirty="0" smtClean="0"/>
              <a:t>Ongoing support provided by a MQC Quality Improvement Specialist</a:t>
            </a:r>
          </a:p>
          <a:p>
            <a:pPr lvl="2"/>
            <a:r>
              <a:rPr lang="en-US" dirty="0" smtClean="0"/>
              <a:t>Practice enrollment in the full Learning Collaborative </a:t>
            </a:r>
            <a:endParaRPr lang="en-US" dirty="0"/>
          </a:p>
        </p:txBody>
      </p:sp>
      <p:sp>
        <p:nvSpPr>
          <p:cNvPr id="4" name="Slide Number Placeholder 3"/>
          <p:cNvSpPr>
            <a:spLocks noGrp="1"/>
          </p:cNvSpPr>
          <p:nvPr>
            <p:ph type="sldNum" sz="quarter" idx="12"/>
          </p:nvPr>
        </p:nvSpPr>
        <p:spPr/>
        <p:txBody>
          <a:bodyPr/>
          <a:lstStyle/>
          <a:p>
            <a:fld id="{E4013516-D33C-4AD9-AA21-18F8F8400992}" type="slidenum">
              <a:rPr lang="en-US" smtClean="0"/>
              <a:pPr/>
              <a:t>7</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1" y="6248400"/>
            <a:ext cx="3352799" cy="482213"/>
          </a:xfrm>
          <a:prstGeom prst="rect">
            <a:avLst/>
          </a:prstGeom>
        </p:spPr>
      </p:pic>
    </p:spTree>
    <p:extLst>
      <p:ext uri="{BB962C8B-B14F-4D97-AF65-F5344CB8AC3E}">
        <p14:creationId xmlns:p14="http://schemas.microsoft.com/office/powerpoint/2010/main" val="4080447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 Subcommittee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err="1" smtClean="0"/>
              <a:t>MaineCare</a:t>
            </a:r>
            <a:r>
              <a:rPr lang="en-US" b="1" dirty="0" smtClean="0"/>
              <a:t> Behavioral Health Homes (BHH) Learning Collaborative</a:t>
            </a:r>
          </a:p>
          <a:p>
            <a:pPr lvl="1"/>
            <a:r>
              <a:rPr lang="en-US" b="1" dirty="0" smtClean="0"/>
              <a:t>Lead Partner: </a:t>
            </a:r>
            <a:r>
              <a:rPr lang="en-US" dirty="0" smtClean="0"/>
              <a:t>Maine Quality Counts</a:t>
            </a:r>
          </a:p>
          <a:p>
            <a:pPr lvl="1"/>
            <a:r>
              <a:rPr lang="en-US" b="1" dirty="0" smtClean="0"/>
              <a:t>Implementation Date: </a:t>
            </a:r>
            <a:r>
              <a:rPr lang="en-US" dirty="0" smtClean="0"/>
              <a:t>April 2014</a:t>
            </a:r>
          </a:p>
          <a:p>
            <a:pPr marL="457200" lvl="1" indent="0">
              <a:buNone/>
            </a:pPr>
            <a:endParaRPr lang="en-US" dirty="0" smtClean="0"/>
          </a:p>
          <a:p>
            <a:pPr lvl="1"/>
            <a:r>
              <a:rPr lang="en-US" dirty="0" smtClean="0"/>
              <a:t>MQC is working closely with MaineCare to support the implementation of Stage B Health Homes (i.e. BHHs)</a:t>
            </a:r>
          </a:p>
          <a:p>
            <a:pPr lvl="1"/>
            <a:r>
              <a:rPr lang="en-US" dirty="0" smtClean="0"/>
              <a:t>MQC will sponsor a BHH Learning Collaborative with up to 30 BHHOs</a:t>
            </a:r>
          </a:p>
          <a:p>
            <a:pPr lvl="1"/>
            <a:r>
              <a:rPr lang="en-US" dirty="0" smtClean="0"/>
              <a:t>Planning begins Jan 2014 with launch of first educational programs in April 2014</a:t>
            </a:r>
          </a:p>
          <a:p>
            <a:pPr lvl="1"/>
            <a:r>
              <a:rPr lang="en-US" dirty="0" smtClean="0"/>
              <a:t>Goals of the Collaborative are:</a:t>
            </a:r>
          </a:p>
          <a:p>
            <a:pPr lvl="2"/>
            <a:r>
              <a:rPr lang="en-US" dirty="0" smtClean="0"/>
              <a:t>To improve care coordination of members</a:t>
            </a:r>
          </a:p>
          <a:p>
            <a:pPr lvl="2"/>
            <a:r>
              <a:rPr lang="en-US" dirty="0" smtClean="0"/>
              <a:t>To better coordinate care with their partnering PCMH/HH primary care practices</a:t>
            </a:r>
            <a:endParaRPr lang="en-US" dirty="0"/>
          </a:p>
        </p:txBody>
      </p:sp>
      <p:sp>
        <p:nvSpPr>
          <p:cNvPr id="4" name="Slide Number Placeholder 3"/>
          <p:cNvSpPr>
            <a:spLocks noGrp="1"/>
          </p:cNvSpPr>
          <p:nvPr>
            <p:ph type="sldNum" sz="quarter" idx="12"/>
          </p:nvPr>
        </p:nvSpPr>
        <p:spPr/>
        <p:txBody>
          <a:bodyPr/>
          <a:lstStyle/>
          <a:p>
            <a:fld id="{E4013516-D33C-4AD9-AA21-18F8F8400992}" type="slidenum">
              <a:rPr lang="en-US" smtClean="0"/>
              <a:pPr/>
              <a:t>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1" y="6248400"/>
            <a:ext cx="3352799" cy="482213"/>
          </a:xfrm>
          <a:prstGeom prst="rect">
            <a:avLst/>
          </a:prstGeom>
        </p:spPr>
      </p:pic>
    </p:spTree>
    <p:extLst>
      <p:ext uri="{BB962C8B-B14F-4D97-AF65-F5344CB8AC3E}">
        <p14:creationId xmlns:p14="http://schemas.microsoft.com/office/powerpoint/2010/main" val="3434397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DSR Subcommittee</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Community Health Workers (CHW) Initiative</a:t>
            </a:r>
          </a:p>
          <a:p>
            <a:pPr lvl="1"/>
            <a:r>
              <a:rPr lang="en-US" b="1" dirty="0" smtClean="0"/>
              <a:t>Lead Partner: </a:t>
            </a:r>
            <a:r>
              <a:rPr lang="en-US" dirty="0" smtClean="0"/>
              <a:t>Maine CDC</a:t>
            </a:r>
          </a:p>
          <a:p>
            <a:pPr lvl="1"/>
            <a:r>
              <a:rPr lang="en-US" b="1" dirty="0" smtClean="0"/>
              <a:t>Implementation Date: </a:t>
            </a:r>
            <a:r>
              <a:rPr lang="en-US" dirty="0" smtClean="0"/>
              <a:t>October 2013</a:t>
            </a:r>
          </a:p>
          <a:p>
            <a:pPr lvl="1"/>
            <a:r>
              <a:rPr lang="en-US" dirty="0" smtClean="0"/>
              <a:t>A series of 5 pilots will be developed to test the CHW model</a:t>
            </a:r>
          </a:p>
          <a:p>
            <a:pPr lvl="1"/>
            <a:r>
              <a:rPr lang="en-US" dirty="0" smtClean="0"/>
              <a:t>Goals of the pilot:</a:t>
            </a:r>
          </a:p>
          <a:p>
            <a:pPr lvl="2"/>
            <a:r>
              <a:rPr lang="en-US" dirty="0" smtClean="0"/>
              <a:t>Chronic disease support &amp; management</a:t>
            </a:r>
          </a:p>
          <a:p>
            <a:pPr lvl="2"/>
            <a:r>
              <a:rPr lang="en-US" dirty="0" smtClean="0"/>
              <a:t>Education &amp; promotion of preventative screening</a:t>
            </a:r>
          </a:p>
          <a:p>
            <a:pPr lvl="2"/>
            <a:r>
              <a:rPr lang="en-US" dirty="0" smtClean="0"/>
              <a:t>Interventions for high consumers of healthcare resources or other high-risk individuals</a:t>
            </a:r>
            <a:endParaRPr lang="en-US" dirty="0"/>
          </a:p>
        </p:txBody>
      </p:sp>
      <p:sp>
        <p:nvSpPr>
          <p:cNvPr id="4" name="Slide Number Placeholder 3"/>
          <p:cNvSpPr>
            <a:spLocks noGrp="1"/>
          </p:cNvSpPr>
          <p:nvPr>
            <p:ph type="sldNum" sz="quarter" idx="12"/>
          </p:nvPr>
        </p:nvSpPr>
        <p:spPr/>
        <p:txBody>
          <a:bodyPr/>
          <a:lstStyle/>
          <a:p>
            <a:fld id="{E4013516-D33C-4AD9-AA21-18F8F8400992}" type="slidenum">
              <a:rPr lang="en-US" smtClean="0"/>
              <a:pPr/>
              <a:t>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1" y="6248400"/>
            <a:ext cx="3352799" cy="482213"/>
          </a:xfrm>
          <a:prstGeom prst="rect">
            <a:avLst/>
          </a:prstGeom>
        </p:spPr>
      </p:pic>
    </p:spTree>
    <p:extLst>
      <p:ext uri="{BB962C8B-B14F-4D97-AF65-F5344CB8AC3E}">
        <p14:creationId xmlns:p14="http://schemas.microsoft.com/office/powerpoint/2010/main" val="1826655124"/>
      </p:ext>
    </p:extLst>
  </p:cSld>
  <p:clrMapOvr>
    <a:masterClrMapping/>
  </p:clrMapOvr>
</p:sld>
</file>

<file path=ppt/theme/theme1.xml><?xml version="1.0" encoding="utf-8"?>
<a:theme xmlns:a="http://schemas.openxmlformats.org/drawingml/2006/main" name="HealthInfoNet PPT Template">
  <a:themeElements>
    <a:clrScheme name="HIN">
      <a:dk1>
        <a:srgbClr val="004B8D"/>
      </a:dk1>
      <a:lt1>
        <a:srgbClr val="004B8D"/>
      </a:lt1>
      <a:dk2>
        <a:srgbClr val="008576"/>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IN">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3499C063D31F4428F01546C8E1810C3" ma:contentTypeVersion="0" ma:contentTypeDescription="Create a new document." ma:contentTypeScope="" ma:versionID="be61ef9b1d23067eddfb52b14c77c01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BD021E-2E9B-4269-87C1-14CAB1209A08}">
  <ds:schemaRefs>
    <ds:schemaRef ds:uri="http://schemas.microsoft.com/office/2006/metadata/properties"/>
    <ds:schemaRef ds:uri="http://purl.org/dc/elements/1.1/"/>
    <ds:schemaRef ds:uri="http://purl.org/dc/terms/"/>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395A753A-822C-4379-BB84-78F44FF06C66}">
  <ds:schemaRefs>
    <ds:schemaRef ds:uri="http://schemas.microsoft.com/sharepoint/v3/contenttype/forms"/>
  </ds:schemaRefs>
</ds:datastoreItem>
</file>

<file path=customXml/itemProps3.xml><?xml version="1.0" encoding="utf-8"?>
<ds:datastoreItem xmlns:ds="http://schemas.openxmlformats.org/officeDocument/2006/customXml" ds:itemID="{E6396260-90A6-4802-9EB8-A023D227A7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HealthInfoNet PPT Template</Template>
  <TotalTime>2215</TotalTime>
  <Words>1067</Words>
  <Application>Microsoft Office PowerPoint</Application>
  <PresentationFormat>On-screen Show (4:3)</PresentationFormat>
  <Paragraphs>139</Paragraphs>
  <Slides>17</Slides>
  <Notes>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HealthInfoNet PPT Template</vt:lpstr>
      <vt:lpstr>SIM- Data Infrastructure Subcommittee</vt:lpstr>
      <vt:lpstr>Data Infrastructure  Charge Statement</vt:lpstr>
      <vt:lpstr>Agenda</vt:lpstr>
      <vt:lpstr>SIM Subcommittee Structure</vt:lpstr>
      <vt:lpstr>Subcommittee Scope Overlap between DSR and DIS</vt:lpstr>
      <vt:lpstr>Delivery System Reform (DSR) Subcommittee Charge Statement</vt:lpstr>
      <vt:lpstr>DSR Subcommittee</vt:lpstr>
      <vt:lpstr>DSR Subcommittee</vt:lpstr>
      <vt:lpstr>DSR Subcommittee</vt:lpstr>
      <vt:lpstr>Examples of Data Challenges &amp; Opportunities</vt:lpstr>
      <vt:lpstr>Payment Reform Subcommittee Charge Statement</vt:lpstr>
      <vt:lpstr>Subcommittee Scope Overlap between Payment Reform and DIS</vt:lpstr>
      <vt:lpstr>Key PTE Features</vt:lpstr>
      <vt:lpstr>Key ACI Features</vt:lpstr>
      <vt:lpstr>Measure Alignment</vt:lpstr>
      <vt:lpstr>Use/Value of Measures</vt:lpstr>
      <vt:lpstr>Data Infrastructure Upcoming Meetings</vt:lpstr>
    </vt:vector>
  </TitlesOfParts>
  <Company>HealthInfoNet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Notification Service</dc:title>
  <dc:creator>Katie Sendze</dc:creator>
  <cp:lastModifiedBy>Katelyn Michaud</cp:lastModifiedBy>
  <cp:revision>78</cp:revision>
  <dcterms:created xsi:type="dcterms:W3CDTF">2013-08-22T16:32:14Z</dcterms:created>
  <dcterms:modified xsi:type="dcterms:W3CDTF">2014-01-08T13:28:58Z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0x010100A3499C063D31F4428F01546C8E1810C3</vt:lpwstr>
  </property>
</Properties>
</file>